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3.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4.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5.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4.xml" ContentType="application/vnd.openxmlformats-officedocument.presentationml.tags+xml"/>
  <Override PartName="/ppt/notesSlides/notesSlide6.xml" ContentType="application/vnd.openxmlformats-officedocument.presentationml.notesSlide+xml"/>
  <Override PartName="/ppt/tags/tag5.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6.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7" r:id="rId1"/>
    <p:sldMasterId id="2147483668" r:id="rId2"/>
    <p:sldMasterId id="2147483669" r:id="rId3"/>
    <p:sldMasterId id="2147483670" r:id="rId4"/>
    <p:sldMasterId id="2147483671" r:id="rId5"/>
    <p:sldMasterId id="2147483672" r:id="rId6"/>
  </p:sldMasterIdLst>
  <p:notesMasterIdLst>
    <p:notesMasterId r:id="rId61"/>
  </p:notesMasterIdLst>
  <p:handoutMasterIdLst>
    <p:handoutMasterId r:id="rId62"/>
  </p:handout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309" r:id="rId32"/>
    <p:sldId id="310" r:id="rId33"/>
    <p:sldId id="295" r:id="rId34"/>
    <p:sldId id="282" r:id="rId35"/>
    <p:sldId id="283" r:id="rId36"/>
    <p:sldId id="284" r:id="rId37"/>
    <p:sldId id="285" r:id="rId38"/>
    <p:sldId id="286" r:id="rId39"/>
    <p:sldId id="287" r:id="rId40"/>
    <p:sldId id="288" r:id="rId41"/>
    <p:sldId id="289" r:id="rId42"/>
    <p:sldId id="290" r:id="rId43"/>
    <p:sldId id="291" r:id="rId44"/>
    <p:sldId id="292" r:id="rId45"/>
    <p:sldId id="293" r:id="rId46"/>
    <p:sldId id="294"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E4B87"/>
    <a:srgbClr val="BF5700"/>
    <a:srgbClr val="FF8200"/>
    <a:srgbClr val="1B306B"/>
    <a:srgbClr val="262626"/>
    <a:srgbClr val="FFCC00"/>
    <a:srgbClr val="F8F8F8"/>
    <a:srgbClr val="EEECE1"/>
    <a:srgbClr val="C0504D"/>
    <a:srgbClr val="D1103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1348" autoAdjust="0"/>
    <p:restoredTop sz="79960" autoAdjust="0"/>
  </p:normalViewPr>
  <p:slideViewPr>
    <p:cSldViewPr>
      <p:cViewPr varScale="1">
        <p:scale>
          <a:sx n="91" d="100"/>
          <a:sy n="91" d="100"/>
        </p:scale>
        <p:origin x="1782" y="90"/>
      </p:cViewPr>
      <p:guideLst>
        <p:guide orient="horz" pos="2160"/>
        <p:guide pos="2880"/>
      </p:guideLst>
    </p:cSldViewPr>
  </p:slideViewPr>
  <p:notesTextViewPr>
    <p:cViewPr>
      <p:scale>
        <a:sx n="1" d="1"/>
        <a:sy n="1" d="1"/>
      </p:scale>
      <p:origin x="0" y="0"/>
    </p:cViewPr>
  </p:notesTextViewPr>
  <p:sorterViewPr>
    <p:cViewPr>
      <p:scale>
        <a:sx n="100" d="100"/>
        <a:sy n="100" d="100"/>
      </p:scale>
      <p:origin x="0" y="0"/>
    </p:cViewPr>
  </p:sorterViewPr>
  <p:notesViewPr>
    <p:cSldViewPr>
      <p:cViewPr varScale="1">
        <p:scale>
          <a:sx n="88" d="100"/>
          <a:sy n="88" d="100"/>
        </p:scale>
        <p:origin x="2964" y="9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slide" Target="slides/slide49.xml"/><Relationship Id="rId63" Type="http://schemas.openxmlformats.org/officeDocument/2006/relationships/presProps" Target="presProps.xml"/><Relationship Id="rId7" Type="http://schemas.openxmlformats.org/officeDocument/2006/relationships/slide" Target="slides/slide1.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66"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61" Type="http://schemas.openxmlformats.org/officeDocument/2006/relationships/notesMaster" Target="notesMasters/notesMaster1.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viewProps" Target="viewProps.xml"/><Relationship Id="rId8" Type="http://schemas.openxmlformats.org/officeDocument/2006/relationships/slide" Target="slides/slide2.xml"/><Relationship Id="rId51" Type="http://schemas.openxmlformats.org/officeDocument/2006/relationships/slide" Target="slides/slide45.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5747" tIns="47873" rIns="95747" bIns="47873" numCol="1" rtlCol="0"/>
          <a:lstStyle>
            <a:lvl1pPr algn="l">
              <a:defRPr sz="1300"/>
            </a:lvl1pPr>
          </a:lstStyle>
          <a:p>
            <a:endParaRPr lang="en-US"/>
          </a:p>
        </p:txBody>
      </p:sp>
      <p:sp>
        <p:nvSpPr>
          <p:cNvPr id="3" name="Date Placeholder 2"/>
          <p:cNvSpPr>
            <a:spLocks noGrp="1"/>
          </p:cNvSpPr>
          <p:nvPr>
            <p:ph type="dt" sz="quarter" idx="1"/>
          </p:nvPr>
        </p:nvSpPr>
        <p:spPr>
          <a:xfrm>
            <a:off x="4143587" y="0"/>
            <a:ext cx="3169920" cy="480060"/>
          </a:xfrm>
          <a:prstGeom prst="rect">
            <a:avLst/>
          </a:prstGeom>
        </p:spPr>
        <p:txBody>
          <a:bodyPr vert="horz" lIns="95747" tIns="47873" rIns="95747" bIns="47873" numCol="1" rtlCol="0"/>
          <a:lstStyle>
            <a:lvl1pPr algn="r">
              <a:defRPr sz="1300"/>
            </a:lvl1pPr>
          </a:lstStyle>
          <a:p>
            <a:fld id="{51A969EA-8566-418D-AC96-BC5F6E9FAB6C}" type="datetimeFigureOut">
              <a:rPr lang="en-US" smtClean="0"/>
              <a:t>4/16/2017</a:t>
            </a:fld>
            <a:endParaRPr lang="en-US"/>
          </a:p>
        </p:txBody>
      </p:sp>
      <p:sp>
        <p:nvSpPr>
          <p:cNvPr id="4" name="Footer Placeholder 3"/>
          <p:cNvSpPr>
            <a:spLocks noGrp="1"/>
          </p:cNvSpPr>
          <p:nvPr>
            <p:ph type="ftr" sz="quarter" idx="2"/>
          </p:nvPr>
        </p:nvSpPr>
        <p:spPr>
          <a:xfrm>
            <a:off x="0" y="9119474"/>
            <a:ext cx="3169920" cy="480060"/>
          </a:xfrm>
          <a:prstGeom prst="rect">
            <a:avLst/>
          </a:prstGeom>
        </p:spPr>
        <p:txBody>
          <a:bodyPr vert="horz" lIns="95747" tIns="47873" rIns="95747" bIns="47873" numCol="1" rtlCol="0" anchor="b"/>
          <a:lstStyle>
            <a:lvl1pPr algn="l">
              <a:defRPr sz="1300"/>
            </a:lvl1pPr>
          </a:lstStyle>
          <a:p>
            <a:endParaRPr lang="en-US"/>
          </a:p>
        </p:txBody>
      </p:sp>
      <p:sp>
        <p:nvSpPr>
          <p:cNvPr id="5" name="Slide Number Placeholder 4"/>
          <p:cNvSpPr>
            <a:spLocks noGrp="1"/>
          </p:cNvSpPr>
          <p:nvPr>
            <p:ph type="sldNum" sz="quarter" idx="3"/>
          </p:nvPr>
        </p:nvSpPr>
        <p:spPr>
          <a:xfrm>
            <a:off x="4143587" y="9119474"/>
            <a:ext cx="3169920" cy="480060"/>
          </a:xfrm>
          <a:prstGeom prst="rect">
            <a:avLst/>
          </a:prstGeom>
        </p:spPr>
        <p:txBody>
          <a:bodyPr vert="horz" lIns="95747" tIns="47873" rIns="95747" bIns="47873" numCol="1" rtlCol="0" anchor="b"/>
          <a:lstStyle>
            <a:lvl1pPr algn="r">
              <a:defRPr sz="1300"/>
            </a:lvl1pPr>
          </a:lstStyle>
          <a:p>
            <a:fld id="{EE82846E-1614-4B37-A9C4-3E0C2AE353DD}" type="slidenum">
              <a:rPr lang="en-US" smtClean="0"/>
              <a:t>‹#›</a:t>
            </a:fld>
            <a:endParaRPr lang="en-US"/>
          </a:p>
        </p:txBody>
      </p:sp>
    </p:spTree>
    <p:extLst>
      <p:ext uri="{BB962C8B-B14F-4D97-AF65-F5344CB8AC3E}">
        <p14:creationId xmlns:p14="http://schemas.microsoft.com/office/powerpoint/2010/main" val="337017360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5747" tIns="47873" rIns="95747" bIns="47873" numCol="1" rtlCol="0"/>
          <a:lstStyle>
            <a:lvl1pPr algn="l">
              <a:defRPr sz="1300"/>
            </a:lvl1pPr>
          </a:lstStyle>
          <a:p>
            <a:endParaRPr lang="en-US"/>
          </a:p>
        </p:txBody>
      </p:sp>
      <p:sp>
        <p:nvSpPr>
          <p:cNvPr id="3" name="Date Placeholder 2"/>
          <p:cNvSpPr>
            <a:spLocks noGrp="1"/>
          </p:cNvSpPr>
          <p:nvPr>
            <p:ph type="dt" idx="1"/>
          </p:nvPr>
        </p:nvSpPr>
        <p:spPr>
          <a:xfrm>
            <a:off x="4143587" y="0"/>
            <a:ext cx="3169920" cy="480060"/>
          </a:xfrm>
          <a:prstGeom prst="rect">
            <a:avLst/>
          </a:prstGeom>
        </p:spPr>
        <p:txBody>
          <a:bodyPr vert="horz" lIns="95747" tIns="47873" rIns="95747" bIns="47873" numCol="1" rtlCol="0"/>
          <a:lstStyle>
            <a:lvl1pPr algn="r">
              <a:defRPr sz="1300"/>
            </a:lvl1pPr>
          </a:lstStyle>
          <a:p>
            <a:fld id="{33B07B4B-74D8-4C42-A719-1F93879497F8}" type="datetimeFigureOut">
              <a:rPr lang="en-US" smtClean="0"/>
              <a:t>4/16/2017</a:t>
            </a:fld>
            <a:endParaRPr lang="en-US"/>
          </a:p>
        </p:txBody>
      </p:sp>
      <p:sp>
        <p:nvSpPr>
          <p:cNvPr id="4" name="Slide Image Placeholder 3"/>
          <p:cNvSpPr>
            <a:spLocks noGrp="1" noRot="1" noChangeAspect="1"/>
          </p:cNvSpPr>
          <p:nvPr>
            <p:ph type="sldImg" idx="2"/>
          </p:nvPr>
        </p:nvSpPr>
        <p:spPr>
          <a:xfrm>
            <a:off x="1257300" y="719138"/>
            <a:ext cx="4800600" cy="3600450"/>
          </a:xfrm>
          <a:prstGeom prst="rect">
            <a:avLst/>
          </a:prstGeom>
          <a:noFill/>
          <a:ln w="12700">
            <a:solidFill>
              <a:prstClr val="black"/>
            </a:solidFill>
          </a:ln>
        </p:spPr>
        <p:txBody>
          <a:bodyPr vert="horz" lIns="95747" tIns="47873" rIns="95747" bIns="47873" numCol="1" rtlCol="0" anchor="ctr"/>
          <a:lstStyle/>
          <a:p>
            <a:endParaRPr lang="en-US"/>
          </a:p>
        </p:txBody>
      </p:sp>
      <p:sp>
        <p:nvSpPr>
          <p:cNvPr id="5" name="Notes Placeholder 4"/>
          <p:cNvSpPr>
            <a:spLocks noGrp="1"/>
          </p:cNvSpPr>
          <p:nvPr>
            <p:ph type="body" sz="quarter" idx="3"/>
          </p:nvPr>
        </p:nvSpPr>
        <p:spPr>
          <a:xfrm>
            <a:off x="731520" y="4560570"/>
            <a:ext cx="5852160" cy="4320540"/>
          </a:xfrm>
          <a:prstGeom prst="rect">
            <a:avLst/>
          </a:prstGeom>
        </p:spPr>
        <p:txBody>
          <a:bodyPr vert="horz" lIns="95747" tIns="47873" rIns="95747" bIns="47873" numCol="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4"/>
            <a:ext cx="3169920" cy="480060"/>
          </a:xfrm>
          <a:prstGeom prst="rect">
            <a:avLst/>
          </a:prstGeom>
        </p:spPr>
        <p:txBody>
          <a:bodyPr vert="horz" lIns="95747" tIns="47873" rIns="95747" bIns="47873" numCol="1"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4"/>
            <a:ext cx="3169920" cy="480060"/>
          </a:xfrm>
          <a:prstGeom prst="rect">
            <a:avLst/>
          </a:prstGeom>
        </p:spPr>
        <p:txBody>
          <a:bodyPr vert="horz" lIns="95747" tIns="47873" rIns="95747" bIns="47873" numCol="1" rtlCol="0" anchor="b"/>
          <a:lstStyle>
            <a:lvl1pPr algn="r">
              <a:defRPr sz="1300"/>
            </a:lvl1pPr>
          </a:lstStyle>
          <a:p>
            <a:fld id="{F4EE911A-504C-45E1-9DD1-A7318D673F80}" type="slidenum">
              <a:rPr lang="en-US" smtClean="0"/>
              <a:t>‹#›</a:t>
            </a:fld>
            <a:endParaRPr lang="en-US"/>
          </a:p>
        </p:txBody>
      </p:sp>
    </p:spTree>
    <p:extLst>
      <p:ext uri="{BB962C8B-B14F-4D97-AF65-F5344CB8AC3E}">
        <p14:creationId xmlns:p14="http://schemas.microsoft.com/office/powerpoint/2010/main" val="21139461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slide" Target="../slides/slide2.xml"/><Relationship Id="rId2" Type="http://schemas.openxmlformats.org/officeDocument/2006/relationships/notesMaster" Target="../notesMasters/notesMaster1.xml"/><Relationship Id="rId1" Type="http://schemas.openxmlformats.org/officeDocument/2006/relationships/tags" Target="../tags/tag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slide" Target="../slides/slide16.xml"/><Relationship Id="rId2" Type="http://schemas.openxmlformats.org/officeDocument/2006/relationships/notesMaster" Target="../notesMasters/notesMaster1.xml"/><Relationship Id="rId1" Type="http://schemas.openxmlformats.org/officeDocument/2006/relationships/tags" Target="../tags/tag6.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slide" Target="../slides/slide3.xml"/><Relationship Id="rId2" Type="http://schemas.openxmlformats.org/officeDocument/2006/relationships/notesMaster" Target="../notesMasters/notesMaster1.xml"/><Relationship Id="rId1" Type="http://schemas.openxmlformats.org/officeDocument/2006/relationships/tags" Target="../tags/tag2.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slide" Target="../slides/slide4.xml"/><Relationship Id="rId2" Type="http://schemas.openxmlformats.org/officeDocument/2006/relationships/notesMaster" Target="../notesMasters/notesMaster1.xml"/><Relationship Id="rId1" Type="http://schemas.openxmlformats.org/officeDocument/2006/relationships/tags" Target="../tags/tag3.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slide" Target="../slides/slide6.xml"/><Relationship Id="rId2" Type="http://schemas.openxmlformats.org/officeDocument/2006/relationships/notesMaster" Target="../notesMasters/notesMaster1.xml"/><Relationship Id="rId1" Type="http://schemas.openxmlformats.org/officeDocument/2006/relationships/tags" Target="../tags/tag4.xml"/></Relationships>
</file>

<file path=ppt/notesSlides/_rels/notesSlide6.xml.rels><?xml version="1.0" encoding="UTF-8" standalone="yes"?>
<Relationships xmlns="http://schemas.openxmlformats.org/package/2006/relationships"><Relationship Id="rId3" Type="http://schemas.openxmlformats.org/officeDocument/2006/relationships/slide" Target="../slides/slide7.xml"/><Relationship Id="rId2" Type="http://schemas.openxmlformats.org/officeDocument/2006/relationships/notesMaster" Target="../notesMasters/notesMaster1.xml"/><Relationship Id="rId1" Type="http://schemas.openxmlformats.org/officeDocument/2006/relationships/tags" Target="../tags/tag5.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numCol="1"/>
          <a:lstStyle/>
          <a:p>
            <a:r>
              <a:rPr lang="en-US" dirty="0"/>
              <a:t>This</a:t>
            </a:r>
            <a:r>
              <a:rPr lang="en-US" baseline="0" dirty="0"/>
              <a:t> class is, after all, about you </a:t>
            </a:r>
            <a:r>
              <a:rPr lang="mr-IN" baseline="0" dirty="0"/>
              <a:t>–</a:t>
            </a:r>
            <a:r>
              <a:rPr lang="en-US" baseline="0" dirty="0"/>
              <a:t> so let’s do some introductions.</a:t>
            </a:r>
          </a:p>
          <a:p>
            <a:endParaRPr lang="en-US" baseline="0" dirty="0"/>
          </a:p>
          <a:p>
            <a:endParaRPr lang="en-US" baseline="0" dirty="0"/>
          </a:p>
          <a:p>
            <a:r>
              <a:rPr lang="en-US" baseline="0" dirty="0"/>
              <a:t>(You may also want to ask “Fears about class?” </a:t>
            </a:r>
            <a:r>
              <a:rPr lang="mr-IN" baseline="0" dirty="0"/>
              <a:t>–</a:t>
            </a:r>
            <a:r>
              <a:rPr lang="en-US" baseline="0" dirty="0"/>
              <a:t> that can turn a little negative, so be ready to dissuade/make happy the students if you do ask this)</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2</a:t>
            </a:fld>
            <a:endParaRPr lang="en-US"/>
          </a:p>
        </p:txBody>
      </p:sp>
    </p:spTree>
    <p:extLst>
      <p:ext uri="{BB962C8B-B14F-4D97-AF65-F5344CB8AC3E}">
        <p14:creationId xmlns:p14="http://schemas.microsoft.com/office/powerpoint/2010/main" val="685242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First off, don’t be this guy.</a:t>
            </a:r>
          </a:p>
          <a:p>
            <a:endParaRPr lang="en-US" dirty="0"/>
          </a:p>
          <a:p>
            <a:r>
              <a:rPr lang="en-US" dirty="0"/>
              <a:t>Those</a:t>
            </a:r>
            <a:r>
              <a:rPr lang="en-US" baseline="0" dirty="0"/>
              <a:t> that have the hardest time in the program are not the ones who came in knowing no programming. </a:t>
            </a:r>
          </a:p>
          <a:p>
            <a:endParaRPr lang="en-US" baseline="0" dirty="0"/>
          </a:p>
          <a:p>
            <a:r>
              <a:rPr lang="en-US" baseline="0" dirty="0"/>
              <a:t>It’s not the ones who haven’t played around with HTML, CSS, or Javascript.</a:t>
            </a:r>
          </a:p>
          <a:p>
            <a:endParaRPr lang="en-US" baseline="0" dirty="0"/>
          </a:p>
          <a:p>
            <a:r>
              <a:rPr lang="en-US" baseline="0" dirty="0"/>
              <a:t>It’s the ones who walk in thinking they either A) Know more than they do. Or B) Are experts in a completely different field. </a:t>
            </a:r>
          </a:p>
          <a:p>
            <a:endParaRPr lang="en-US" baseline="0" dirty="0"/>
          </a:p>
          <a:p>
            <a:r>
              <a:rPr lang="en-US" baseline="0" dirty="0"/>
              <a:t>There is something that stops people like this from accepting the reality. </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12</a:t>
            </a:fld>
            <a:endParaRPr lang="en-US"/>
          </a:p>
        </p:txBody>
      </p:sp>
    </p:spTree>
    <p:extLst>
      <p:ext uri="{BB962C8B-B14F-4D97-AF65-F5344CB8AC3E}">
        <p14:creationId xmlns:p14="http://schemas.microsoft.com/office/powerpoint/2010/main" val="4960456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 this guy.</a:t>
            </a:r>
            <a:br>
              <a:rPr lang="en-US" dirty="0"/>
            </a:br>
            <a:br>
              <a:rPr lang="en-US" dirty="0"/>
            </a:br>
            <a:r>
              <a:rPr lang="en-US" sz="1200" b="0" i="0" kern="1200" dirty="0">
                <a:solidFill>
                  <a:schemeClr val="tx1"/>
                </a:solidFill>
                <a:effectLst/>
                <a:latin typeface="+mn-lt"/>
                <a:ea typeface="+mn-ea"/>
                <a:cs typeface="+mn-cs"/>
              </a:rPr>
              <a:t>Having</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a humble attitude is the first requirement of being successful in this program. </a:t>
            </a:r>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13</a:t>
            </a:fld>
            <a:endParaRPr lang="en-US"/>
          </a:p>
        </p:txBody>
      </p:sp>
    </p:spTree>
    <p:extLst>
      <p:ext uri="{BB962C8B-B14F-4D97-AF65-F5344CB8AC3E}">
        <p14:creationId xmlns:p14="http://schemas.microsoft.com/office/powerpoint/2010/main" val="13289938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14</a:t>
            </a:fld>
            <a:endParaRPr lang="en-US"/>
          </a:p>
        </p:txBody>
      </p:sp>
    </p:spTree>
    <p:extLst>
      <p:ext uri="{BB962C8B-B14F-4D97-AF65-F5344CB8AC3E}">
        <p14:creationId xmlns:p14="http://schemas.microsoft.com/office/powerpoint/2010/main" val="9894534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Don’t be frustrated! Keep an open mind </a:t>
            </a:r>
            <a:r>
              <a:rPr lang="mr-IN" dirty="0"/>
              <a:t>–</a:t>
            </a:r>
            <a:r>
              <a:rPr lang="en-US" baseline="0" dirty="0"/>
              <a:t> you’re here to learn.</a:t>
            </a:r>
          </a:p>
          <a:p>
            <a:endParaRPr lang="en-US" baseline="0" dirty="0"/>
          </a:p>
          <a:p>
            <a:r>
              <a:rPr lang="en-US" sz="1200" b="0" i="0" kern="1200" dirty="0">
                <a:solidFill>
                  <a:schemeClr val="tx1"/>
                </a:solidFill>
                <a:effectLst/>
                <a:latin typeface="+mn-lt"/>
                <a:ea typeface="+mn-ea"/>
                <a:cs typeface="+mn-cs"/>
              </a:rPr>
              <a:t>You mastery of other subjects, educational backgrounds, and professional successes do not guarantee that you will do well here. The only thing that will guarantee success is hard work, humility, and a relentless desire to be better. </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15</a:t>
            </a:fld>
            <a:endParaRPr lang="en-US"/>
          </a:p>
        </p:txBody>
      </p:sp>
    </p:spTree>
    <p:extLst>
      <p:ext uri="{BB962C8B-B14F-4D97-AF65-F5344CB8AC3E}">
        <p14:creationId xmlns:p14="http://schemas.microsoft.com/office/powerpoint/2010/main" val="3299634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numCol="1"/>
          <a:lstStyle/>
          <a:p>
            <a:r>
              <a:rPr lang="en-US" dirty="0"/>
              <a:t>You are a blank</a:t>
            </a:r>
            <a:r>
              <a:rPr lang="en-US" baseline="0" dirty="0"/>
              <a:t> slate.</a:t>
            </a:r>
            <a:br>
              <a:rPr lang="en-US" dirty="0"/>
            </a:br>
            <a:br>
              <a:rPr lang="en-US" dirty="0"/>
            </a:br>
            <a:r>
              <a:rPr lang="en-US" dirty="0"/>
              <a:t>Seriously. Don’t lose sight of this image. At first</a:t>
            </a:r>
            <a:r>
              <a:rPr lang="en-US" baseline="0" dirty="0"/>
              <a:t> it may feel intimidating. Knowing how little you know. But relish the opportunity and take the privileges it comes with.</a:t>
            </a:r>
          </a:p>
          <a:p>
            <a:endParaRPr lang="en-US" baseline="0" dirty="0"/>
          </a:p>
          <a:p>
            <a:r>
              <a:rPr lang="en-US" baseline="0" dirty="0"/>
              <a:t>You have permission to struggle. To fail. To not “get” everything immediately. </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16</a:t>
            </a:fld>
            <a:endParaRPr lang="en-US"/>
          </a:p>
        </p:txBody>
      </p:sp>
    </p:spTree>
    <p:extLst>
      <p:ext uri="{BB962C8B-B14F-4D97-AF65-F5344CB8AC3E}">
        <p14:creationId xmlns:p14="http://schemas.microsoft.com/office/powerpoint/2010/main" val="7011913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So how does one learn? Well</a:t>
            </a:r>
            <a:r>
              <a:rPr lang="mr-IN" dirty="0"/>
              <a:t>…</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17</a:t>
            </a:fld>
            <a:endParaRPr lang="en-US"/>
          </a:p>
        </p:txBody>
      </p:sp>
    </p:spTree>
    <p:extLst>
      <p:ext uri="{BB962C8B-B14F-4D97-AF65-F5344CB8AC3E}">
        <p14:creationId xmlns:p14="http://schemas.microsoft.com/office/powerpoint/2010/main" val="11707752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pPr marL="0" marR="0" indent="0" algn="l" defTabSz="914400" rtl="0" eaLnBrk="1" fontAlgn="auto" latinLnBrk="0" hangingPunct="1">
              <a:lnSpc>
                <a:spcPct val="100000"/>
              </a:lnSpc>
              <a:spcBef>
                <a:spcPts val="0"/>
              </a:spcBef>
              <a:spcAft>
                <a:spcPts val="0"/>
              </a:spcAft>
              <a:buClrTx/>
              <a:buSzTx/>
              <a:buFontTx/>
              <a:buNone/>
              <a:tabLst/>
              <a:defRPr/>
            </a:pPr>
            <a:r>
              <a:rPr lang="mr-IN" dirty="0"/>
              <a:t>…</a:t>
            </a:r>
            <a:r>
              <a:rPr lang="en-US" dirty="0"/>
              <a:t> there are a few obstacles in the way.</a:t>
            </a:r>
          </a:p>
          <a:p>
            <a:endParaRPr lang="en-US" dirty="0"/>
          </a:p>
          <a:p>
            <a:r>
              <a:rPr lang="en-US" dirty="0"/>
              <a:t>Things</a:t>
            </a:r>
            <a:r>
              <a:rPr lang="en-US" baseline="0" dirty="0"/>
              <a:t> that will frustrate you</a:t>
            </a:r>
            <a:r>
              <a:rPr lang="mr-IN" baseline="0" dirty="0"/>
              <a:t>…</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18</a:t>
            </a:fld>
            <a:endParaRPr lang="en-US"/>
          </a:p>
        </p:txBody>
      </p:sp>
    </p:spTree>
    <p:extLst>
      <p:ext uri="{BB962C8B-B14F-4D97-AF65-F5344CB8AC3E}">
        <p14:creationId xmlns:p14="http://schemas.microsoft.com/office/powerpoint/2010/main" val="40041275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Obstacle</a:t>
            </a:r>
            <a:r>
              <a:rPr lang="en-US" baseline="0" dirty="0"/>
              <a:t> 1</a:t>
            </a:r>
            <a:br>
              <a:rPr lang="en-US" baseline="0" dirty="0"/>
            </a:br>
            <a:br>
              <a:rPr lang="en-US" baseline="0" dirty="0"/>
            </a:br>
            <a:r>
              <a:rPr lang="en-US" sz="1200" b="0" i="0" kern="1200" dirty="0">
                <a:solidFill>
                  <a:schemeClr val="tx1"/>
                </a:solidFill>
                <a:effectLst/>
                <a:latin typeface="+mn-lt"/>
                <a:ea typeface="+mn-ea"/>
                <a:cs typeface="+mn-cs"/>
              </a:rPr>
              <a:t>First, learning to code is tough, intimidating, and frustrating at times. You should forget about your uncle/brother-in-law/friend/step-sister who told you about so-and-so learning to build apps in 1 week. Coding is hard. It will take time. There is no way around that.</a:t>
            </a:r>
            <a:endParaRPr lang="en-US" sz="1200" b="0" i="0" kern="1200" baseline="0" dirty="0">
              <a:solidFill>
                <a:schemeClr val="tx1"/>
              </a:solidFill>
              <a:effectLst/>
              <a:latin typeface="+mn-lt"/>
              <a:ea typeface="+mn-ea"/>
              <a:cs typeface="+mn-cs"/>
            </a:endParaRPr>
          </a:p>
          <a:p>
            <a:endParaRPr lang="en-US" sz="1200" b="0" i="0" kern="1200" baseline="0" dirty="0">
              <a:solidFill>
                <a:schemeClr val="tx1"/>
              </a:solidFill>
              <a:effectLst/>
              <a:latin typeface="+mn-lt"/>
              <a:ea typeface="+mn-ea"/>
              <a:cs typeface="+mn-cs"/>
            </a:endParaRPr>
          </a:p>
          <a:p>
            <a:r>
              <a:rPr lang="en-US" sz="1200" b="0" i="0" kern="1200" baseline="0" dirty="0">
                <a:solidFill>
                  <a:schemeClr val="tx1"/>
                </a:solidFill>
                <a:effectLst/>
                <a:latin typeface="+mn-lt"/>
                <a:ea typeface="+mn-ea"/>
                <a:cs typeface="+mn-cs"/>
              </a:rPr>
              <a:t>It’s confusing, difficult, and there’s a ton to learn. But it’s super rewarding when you _do_ learn why your code broke or is working.</a:t>
            </a:r>
            <a:endParaRPr lang="en-US" baseline="0"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19</a:t>
            </a:fld>
            <a:endParaRPr lang="en-US"/>
          </a:p>
        </p:txBody>
      </p:sp>
    </p:spTree>
    <p:extLst>
      <p:ext uri="{BB962C8B-B14F-4D97-AF65-F5344CB8AC3E}">
        <p14:creationId xmlns:p14="http://schemas.microsoft.com/office/powerpoint/2010/main" val="11720820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Obstacle 2</a:t>
            </a:r>
          </a:p>
          <a:p>
            <a:endParaRPr lang="en-US" dirty="0"/>
          </a:p>
          <a:p>
            <a:r>
              <a:rPr lang="en-US" sz="1200" b="0" i="0" kern="1200" dirty="0">
                <a:solidFill>
                  <a:schemeClr val="tx1"/>
                </a:solidFill>
                <a:effectLst/>
                <a:latin typeface="+mn-lt"/>
                <a:ea typeface="+mn-ea"/>
                <a:cs typeface="+mn-cs"/>
              </a:rPr>
              <a:t>There will be many moments where you will doubt yourself.</a:t>
            </a:r>
            <a:endParaRPr lang="en-US" dirty="0"/>
          </a:p>
          <a:p>
            <a:endParaRPr lang="en-US" dirty="0"/>
          </a:p>
          <a:p>
            <a:r>
              <a:rPr lang="en-US" dirty="0"/>
              <a:t>Everyone is on the same</a:t>
            </a:r>
            <a:r>
              <a:rPr lang="en-US" baseline="0" dirty="0"/>
              <a:t> page as you. No-one in this classroom is dumb. You all have varying backgrounds with differing experiences and exposure.</a:t>
            </a:r>
          </a:p>
          <a:p>
            <a:endParaRPr lang="en-US" baseline="0" dirty="0"/>
          </a:p>
          <a:p>
            <a:endParaRPr lang="en-US" baseline="0" dirty="0"/>
          </a:p>
          <a:p>
            <a:r>
              <a:rPr lang="en-US" baseline="0" dirty="0"/>
              <a:t>Everyone was where you are at some point in their career. Every single developer. Me too. </a:t>
            </a:r>
            <a:r>
              <a:rPr lang="en-US" sz="1200" b="0" i="0" kern="1200" dirty="0">
                <a:solidFill>
                  <a:schemeClr val="tx1"/>
                </a:solidFill>
                <a:effectLst/>
                <a:latin typeface="+mn-lt"/>
                <a:ea typeface="+mn-ea"/>
                <a:cs typeface="+mn-cs"/>
              </a:rPr>
              <a:t>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It takes time but you have what it takes; you were selected for this program because we know you have what it takes.</a:t>
            </a:r>
            <a:endParaRPr lang="en-US" baseline="0" dirty="0"/>
          </a:p>
          <a:p>
            <a:endParaRPr lang="en-US" baseline="0" dirty="0"/>
          </a:p>
          <a:p>
            <a:endParaRPr lang="en-US" baseline="0" dirty="0"/>
          </a:p>
          <a:p>
            <a:r>
              <a:rPr lang="en-US" baseline="0" dirty="0"/>
              <a:t>The first few weeks will be difficult, but everyone will be on a pretty level playing field a few weeks in.</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20</a:t>
            </a:fld>
            <a:endParaRPr lang="en-US"/>
          </a:p>
        </p:txBody>
      </p:sp>
    </p:spTree>
    <p:extLst>
      <p:ext uri="{BB962C8B-B14F-4D97-AF65-F5344CB8AC3E}">
        <p14:creationId xmlns:p14="http://schemas.microsoft.com/office/powerpoint/2010/main" val="10953714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Obstacle 2 </a:t>
            </a:r>
            <a:r>
              <a:rPr lang="mr-IN" dirty="0"/>
              <a:t>–</a:t>
            </a:r>
            <a:r>
              <a:rPr lang="en-US" dirty="0"/>
              <a:t> you have a ton</a:t>
            </a:r>
            <a:r>
              <a:rPr lang="en-US" baseline="0" dirty="0"/>
              <a:t> of ground to cover! </a:t>
            </a:r>
          </a:p>
          <a:p>
            <a:endParaRPr lang="en-US" baseline="0" dirty="0"/>
          </a:p>
          <a:p>
            <a:r>
              <a:rPr lang="en-US" baseline="0" dirty="0"/>
              <a:t>There’s a lot to learn, and it can be intimidating. But honestly, 6 months will be over before you know it. </a:t>
            </a:r>
          </a:p>
          <a:p>
            <a:endParaRPr lang="en-US" baseline="0" dirty="0"/>
          </a:p>
          <a:p>
            <a:r>
              <a:rPr lang="en-US" sz="1200" b="0" i="0" kern="1200" baseline="0" dirty="0">
                <a:solidFill>
                  <a:schemeClr val="tx1"/>
                </a:solidFill>
                <a:effectLst/>
                <a:latin typeface="+mn-lt"/>
                <a:ea typeface="+mn-ea"/>
                <a:cs typeface="+mn-cs"/>
              </a:rPr>
              <a:t>Because </a:t>
            </a:r>
            <a:r>
              <a:rPr lang="en-US" sz="1200" b="0" i="0" kern="1200" dirty="0">
                <a:solidFill>
                  <a:schemeClr val="tx1"/>
                </a:solidFill>
                <a:effectLst/>
                <a:latin typeface="+mn-lt"/>
                <a:ea typeface="+mn-ea"/>
                <a:cs typeface="+mn-cs"/>
              </a:rPr>
              <a:t>of the length of the program, personal issues WILL come up during the course of the program, and it</a:t>
            </a:r>
            <a:r>
              <a:rPr lang="en-US" sz="1200" b="0" i="0" kern="1200" baseline="0" dirty="0">
                <a:solidFill>
                  <a:schemeClr val="tx1"/>
                </a:solidFill>
                <a:effectLst/>
                <a:latin typeface="+mn-lt"/>
                <a:ea typeface="+mn-ea"/>
                <a:cs typeface="+mn-cs"/>
              </a:rPr>
              <a:t> will be challenging to stay motivated.</a:t>
            </a:r>
            <a:r>
              <a:rPr lang="en-US" sz="1200" b="0" i="0" kern="1200" dirty="0">
                <a:solidFill>
                  <a:schemeClr val="tx1"/>
                </a:solidFill>
                <a:effectLst/>
                <a:latin typeface="+mn-lt"/>
                <a:ea typeface="+mn-ea"/>
                <a:cs typeface="+mn-cs"/>
              </a:rPr>
              <a:t>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You should see each other as a family embarking on a long journey. You will become far closer to your peers than you realize. Intensity is no substitute for endurance.</a:t>
            </a:r>
            <a:endParaRPr lang="en-US" baseline="0" dirty="0"/>
          </a:p>
          <a:p>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21</a:t>
            </a:fld>
            <a:endParaRPr lang="en-US"/>
          </a:p>
        </p:txBody>
      </p:sp>
    </p:spTree>
    <p:extLst>
      <p:ext uri="{BB962C8B-B14F-4D97-AF65-F5344CB8AC3E}">
        <p14:creationId xmlns:p14="http://schemas.microsoft.com/office/powerpoint/2010/main" val="13348615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numCol="1"/>
          <a:lstStyle/>
          <a:p>
            <a:r>
              <a:rPr lang="en-US" dirty="0"/>
              <a:t>Enough about you, time to talk about me.</a:t>
            </a:r>
          </a:p>
        </p:txBody>
      </p:sp>
      <p:sp>
        <p:nvSpPr>
          <p:cNvPr id="4" name="Slide Number Placeholder 3"/>
          <p:cNvSpPr>
            <a:spLocks noGrp="1"/>
          </p:cNvSpPr>
          <p:nvPr>
            <p:ph type="sldNum" sz="quarter" idx="10"/>
          </p:nvPr>
        </p:nvSpPr>
        <p:spPr/>
        <p:txBody>
          <a:bodyPr numCol="1"/>
          <a:lstStyle/>
          <a:p>
            <a:fld id="{F4EE911A-504C-45E1-9DD1-A7318D673F80}" type="slidenum">
              <a:rPr lang="en-US" smtClean="0"/>
              <a:t>3</a:t>
            </a:fld>
            <a:endParaRPr lang="en-US"/>
          </a:p>
        </p:txBody>
      </p:sp>
    </p:spTree>
    <p:extLst>
      <p:ext uri="{BB962C8B-B14F-4D97-AF65-F5344CB8AC3E}">
        <p14:creationId xmlns:p14="http://schemas.microsoft.com/office/powerpoint/2010/main" val="37284835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And</a:t>
            </a:r>
            <a:r>
              <a:rPr lang="en-US" baseline="0" dirty="0"/>
              <a:t> will take a while to master. Persisting in general is the #1 hardest thing in this course.</a:t>
            </a:r>
          </a:p>
          <a:p>
            <a:endParaRPr lang="en-US" baseline="0" dirty="0"/>
          </a:p>
          <a:p>
            <a:r>
              <a:rPr lang="en-US" baseline="0" dirty="0"/>
              <a:t>Perhaps tied with having self-confidence (talk about imposter syndrome).</a:t>
            </a:r>
          </a:p>
          <a:p>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22</a:t>
            </a:fld>
            <a:endParaRPr lang="en-US"/>
          </a:p>
        </p:txBody>
      </p:sp>
    </p:spTree>
    <p:extLst>
      <p:ext uri="{BB962C8B-B14F-4D97-AF65-F5344CB8AC3E}">
        <p14:creationId xmlns:p14="http://schemas.microsoft.com/office/powerpoint/2010/main" val="13550345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Frustration</a:t>
            </a:r>
            <a:r>
              <a:rPr lang="en-US" baseline="0" dirty="0"/>
              <a:t> = learning, seriously. Here’s the author of a pretty famous book on the mean stack: </a:t>
            </a:r>
          </a:p>
          <a:p>
            <a:endParaRPr lang="en-US" baseline="0" dirty="0"/>
          </a:p>
          <a:p>
            <a:r>
              <a:rPr lang="en-US" baseline="0" dirty="0"/>
              <a:t>So how do we get through this frustration and actually learn?</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23</a:t>
            </a:fld>
            <a:endParaRPr lang="en-US"/>
          </a:p>
        </p:txBody>
      </p:sp>
    </p:spTree>
    <p:extLst>
      <p:ext uri="{BB962C8B-B14F-4D97-AF65-F5344CB8AC3E}">
        <p14:creationId xmlns:p14="http://schemas.microsoft.com/office/powerpoint/2010/main" val="37819667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24</a:t>
            </a:fld>
            <a:endParaRPr lang="en-US"/>
          </a:p>
        </p:txBody>
      </p:sp>
    </p:spTree>
    <p:extLst>
      <p:ext uri="{BB962C8B-B14F-4D97-AF65-F5344CB8AC3E}">
        <p14:creationId xmlns:p14="http://schemas.microsoft.com/office/powerpoint/2010/main" val="8242264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25</a:t>
            </a:fld>
            <a:endParaRPr lang="en-US"/>
          </a:p>
        </p:txBody>
      </p:sp>
    </p:spTree>
    <p:extLst>
      <p:ext uri="{BB962C8B-B14F-4D97-AF65-F5344CB8AC3E}">
        <p14:creationId xmlns:p14="http://schemas.microsoft.com/office/powerpoint/2010/main" val="31901129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Questions?</a:t>
            </a:r>
          </a:p>
        </p:txBody>
      </p:sp>
      <p:sp>
        <p:nvSpPr>
          <p:cNvPr id="4" name="Slide Number Placeholder 3"/>
          <p:cNvSpPr>
            <a:spLocks noGrp="1"/>
          </p:cNvSpPr>
          <p:nvPr>
            <p:ph type="sldNum" sz="quarter" idx="10"/>
          </p:nvPr>
        </p:nvSpPr>
        <p:spPr/>
        <p:txBody>
          <a:bodyPr numCol="1"/>
          <a:lstStyle/>
          <a:p>
            <a:fld id="{F4EE911A-504C-45E1-9DD1-A7318D673F80}" type="slidenum">
              <a:rPr lang="en-US" smtClean="0"/>
              <a:t>26</a:t>
            </a:fld>
            <a:endParaRPr lang="en-US"/>
          </a:p>
        </p:txBody>
      </p:sp>
    </p:spTree>
    <p:extLst>
      <p:ext uri="{BB962C8B-B14F-4D97-AF65-F5344CB8AC3E}">
        <p14:creationId xmlns:p14="http://schemas.microsoft.com/office/powerpoint/2010/main" val="132583294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27</a:t>
            </a:fld>
            <a:endParaRPr lang="en-US"/>
          </a:p>
        </p:txBody>
      </p:sp>
    </p:spTree>
    <p:extLst>
      <p:ext uri="{BB962C8B-B14F-4D97-AF65-F5344CB8AC3E}">
        <p14:creationId xmlns:p14="http://schemas.microsoft.com/office/powerpoint/2010/main" val="112540957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Of course, to do this, you’ll need to be great</a:t>
            </a:r>
            <a:r>
              <a:rPr lang="en-US" baseline="0" dirty="0"/>
              <a:t> at googling!</a:t>
            </a:r>
          </a:p>
          <a:p>
            <a:endParaRPr lang="en-US" baseline="0" dirty="0"/>
          </a:p>
          <a:p>
            <a:pPr marL="171450" indent="-171450">
              <a:buFontTx/>
              <a:buChar char="-"/>
            </a:pPr>
            <a:r>
              <a:rPr lang="en-US" baseline="0" dirty="0"/>
              <a:t>This is arguably the best/most important skill you can use.</a:t>
            </a:r>
          </a:p>
          <a:p>
            <a:pPr marL="171450" indent="-171450">
              <a:buFontTx/>
              <a:buChar char="-"/>
            </a:pPr>
            <a:r>
              <a:rPr lang="en-US" baseline="0" dirty="0"/>
              <a:t> It’s silly, but being able to find the answers to your questions is extremely important, and people won’t always be around. Google should almost always be your first go-to (it has almost every answer, if you know how to find it).</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28</a:t>
            </a:fld>
            <a:endParaRPr lang="en-US"/>
          </a:p>
        </p:txBody>
      </p:sp>
    </p:spTree>
    <p:extLst>
      <p:ext uri="{BB962C8B-B14F-4D97-AF65-F5344CB8AC3E}">
        <p14:creationId xmlns:p14="http://schemas.microsoft.com/office/powerpoint/2010/main" val="45223520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we’ve</a:t>
            </a:r>
            <a:r>
              <a:rPr lang="en-US" baseline="0" dirty="0"/>
              <a:t> talked about the journey and how to be successful, let’s talk about the stops along the way.</a:t>
            </a:r>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29</a:t>
            </a:fld>
            <a:endParaRPr lang="en-US"/>
          </a:p>
        </p:txBody>
      </p:sp>
    </p:spTree>
    <p:extLst>
      <p:ext uri="{BB962C8B-B14F-4D97-AF65-F5344CB8AC3E}">
        <p14:creationId xmlns:p14="http://schemas.microsoft.com/office/powerpoint/2010/main" val="140024237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Here’s what our days will look like.</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Question:</a:t>
            </a:r>
            <a:r>
              <a:rPr lang="en-US" baseline="0" dirty="0"/>
              <a:t> </a:t>
            </a:r>
            <a:r>
              <a:rPr lang="en-US" dirty="0"/>
              <a:t>How do you learn to code? (NEXT)</a:t>
            </a:r>
          </a:p>
          <a:p>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30</a:t>
            </a:fld>
            <a:endParaRPr lang="en-US"/>
          </a:p>
        </p:txBody>
      </p:sp>
    </p:spTree>
    <p:extLst>
      <p:ext uri="{BB962C8B-B14F-4D97-AF65-F5344CB8AC3E}">
        <p14:creationId xmlns:p14="http://schemas.microsoft.com/office/powerpoint/2010/main" val="1246240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By</a:t>
            </a:r>
            <a:r>
              <a:rPr lang="en-US" baseline="0" dirty="0"/>
              <a:t> coding! Unfortunate, right? </a:t>
            </a:r>
          </a:p>
          <a:p>
            <a:endParaRPr lang="en-US" baseline="0" dirty="0"/>
          </a:p>
          <a:p>
            <a:r>
              <a:rPr lang="en-US" baseline="0" dirty="0"/>
              <a:t>We’ll get a ton of in-class practice reading and writing code, so the course quickly becomes “code-centric”. </a:t>
            </a:r>
          </a:p>
          <a:p>
            <a:endParaRPr lang="en-US" baseline="0" dirty="0"/>
          </a:p>
          <a:p>
            <a:r>
              <a:rPr lang="en-US" baseline="0" dirty="0"/>
              <a:t>Most days will be much less presentation-heavy than today.</a:t>
            </a:r>
          </a:p>
          <a:p>
            <a:endParaRPr lang="en-US" baseline="0" dirty="0"/>
          </a:p>
          <a:p>
            <a:r>
              <a:rPr lang="en-US" baseline="0" dirty="0"/>
              <a:t>Questions?</a:t>
            </a:r>
          </a:p>
        </p:txBody>
      </p:sp>
      <p:sp>
        <p:nvSpPr>
          <p:cNvPr id="4" name="Slide Number Placeholder 3"/>
          <p:cNvSpPr>
            <a:spLocks noGrp="1"/>
          </p:cNvSpPr>
          <p:nvPr>
            <p:ph type="sldNum" sz="quarter" idx="10"/>
          </p:nvPr>
        </p:nvSpPr>
        <p:spPr/>
        <p:txBody>
          <a:bodyPr numCol="1"/>
          <a:lstStyle/>
          <a:p>
            <a:fld id="{F4EE911A-504C-45E1-9DD1-A7318D673F80}" type="slidenum">
              <a:rPr lang="en-US" smtClean="0"/>
              <a:t>31</a:t>
            </a:fld>
            <a:endParaRPr lang="en-US"/>
          </a:p>
        </p:txBody>
      </p:sp>
    </p:spTree>
    <p:extLst>
      <p:ext uri="{BB962C8B-B14F-4D97-AF65-F5344CB8AC3E}">
        <p14:creationId xmlns:p14="http://schemas.microsoft.com/office/powerpoint/2010/main" val="11835294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numCol="1"/>
          <a:lstStyle/>
          <a:p>
            <a:r>
              <a:rPr lang="en-US" dirty="0"/>
              <a:t>Here’s this cool thing I built. It does X and it’s important because Y.</a:t>
            </a:r>
          </a:p>
          <a:p>
            <a:endParaRPr lang="en-US" dirty="0"/>
          </a:p>
          <a:p>
            <a:r>
              <a:rPr lang="en-US" dirty="0"/>
              <a:t>Questions?</a:t>
            </a:r>
          </a:p>
        </p:txBody>
      </p:sp>
      <p:sp>
        <p:nvSpPr>
          <p:cNvPr id="4" name="Slide Number Placeholder 3"/>
          <p:cNvSpPr>
            <a:spLocks noGrp="1"/>
          </p:cNvSpPr>
          <p:nvPr>
            <p:ph type="sldNum" sz="quarter" idx="10"/>
          </p:nvPr>
        </p:nvSpPr>
        <p:spPr/>
        <p:txBody>
          <a:bodyPr numCol="1"/>
          <a:lstStyle/>
          <a:p>
            <a:fld id="{F4EE911A-504C-45E1-9DD1-A7318D673F80}" type="slidenum">
              <a:rPr lang="en-US" smtClean="0"/>
              <a:t>4</a:t>
            </a:fld>
            <a:endParaRPr lang="en-US"/>
          </a:p>
        </p:txBody>
      </p:sp>
    </p:spTree>
    <p:extLst>
      <p:ext uri="{BB962C8B-B14F-4D97-AF65-F5344CB8AC3E}">
        <p14:creationId xmlns:p14="http://schemas.microsoft.com/office/powerpoint/2010/main" val="353488248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next up I want to</a:t>
            </a:r>
            <a:r>
              <a:rPr lang="en-US" baseline="0" dirty="0"/>
              <a:t> spend a little bit of time checking that everyone has everything they need installed (from the pre-work).</a:t>
            </a:r>
          </a:p>
          <a:p>
            <a:endParaRPr lang="en-US" baseline="0" dirty="0"/>
          </a:p>
          <a:p>
            <a:r>
              <a:rPr lang="en-US" baseline="0" dirty="0"/>
              <a:t>If you can check off all of these things, spend this time helping your neighbors. This should become a habit </a:t>
            </a:r>
            <a:r>
              <a:rPr lang="mr-IN" baseline="0" dirty="0"/>
              <a:t>–</a:t>
            </a:r>
            <a:r>
              <a:rPr lang="en-US" baseline="0" dirty="0"/>
              <a:t> try to ask for help form your neighbors before going to a TA (you will both learn more along the way). &lt; We’ll talk more about this soon.</a:t>
            </a:r>
          </a:p>
          <a:p>
            <a:endParaRPr lang="en-US" baseline="0" dirty="0"/>
          </a:p>
          <a:p>
            <a:r>
              <a:rPr lang="en-US" baseline="0" dirty="0"/>
              <a:t>That said, let’s check some things off of a list.</a:t>
            </a:r>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32</a:t>
            </a:fld>
            <a:endParaRPr lang="en-US"/>
          </a:p>
        </p:txBody>
      </p:sp>
    </p:spTree>
    <p:extLst>
      <p:ext uri="{BB962C8B-B14F-4D97-AF65-F5344CB8AC3E}">
        <p14:creationId xmlns:p14="http://schemas.microsoft.com/office/powerpoint/2010/main" val="91340190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33</a:t>
            </a:fld>
            <a:endParaRPr lang="en-US"/>
          </a:p>
        </p:txBody>
      </p:sp>
    </p:spTree>
    <p:extLst>
      <p:ext uri="{BB962C8B-B14F-4D97-AF65-F5344CB8AC3E}">
        <p14:creationId xmlns:p14="http://schemas.microsoft.com/office/powerpoint/2010/main" val="182866868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34</a:t>
            </a:fld>
            <a:endParaRPr lang="en-US"/>
          </a:p>
        </p:txBody>
      </p:sp>
    </p:spTree>
    <p:extLst>
      <p:ext uri="{BB962C8B-B14F-4D97-AF65-F5344CB8AC3E}">
        <p14:creationId xmlns:p14="http://schemas.microsoft.com/office/powerpoint/2010/main" val="100638995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35</a:t>
            </a:fld>
            <a:endParaRPr lang="en-US"/>
          </a:p>
        </p:txBody>
      </p:sp>
    </p:spTree>
    <p:extLst>
      <p:ext uri="{BB962C8B-B14F-4D97-AF65-F5344CB8AC3E}">
        <p14:creationId xmlns:p14="http://schemas.microsoft.com/office/powerpoint/2010/main" val="257361821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So what exactly does</a:t>
            </a:r>
            <a:r>
              <a:rPr lang="en-US" baseline="0" dirty="0"/>
              <a:t> it mean to be a “full stack developer?”</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37</a:t>
            </a:fld>
            <a:endParaRPr lang="en-US"/>
          </a:p>
        </p:txBody>
      </p:sp>
    </p:spTree>
    <p:extLst>
      <p:ext uri="{BB962C8B-B14F-4D97-AF65-F5344CB8AC3E}">
        <p14:creationId xmlns:p14="http://schemas.microsoft.com/office/powerpoint/2010/main" val="223511665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Let’s use YouTube as an example. (Go to YouTube and do basic search)</a:t>
            </a:r>
          </a:p>
          <a:p>
            <a:endParaRPr lang="en-US" dirty="0"/>
          </a:p>
          <a:p>
            <a:r>
              <a:rPr lang="en-US" dirty="0"/>
              <a:t>You’ll learn all of this in time, but</a:t>
            </a:r>
            <a:r>
              <a:rPr lang="en-US" baseline="0" dirty="0"/>
              <a:t> a basic YouTube search requires two things:</a:t>
            </a:r>
          </a:p>
          <a:p>
            <a:pPr marL="228600" indent="-228600">
              <a:buAutoNum type="arabicParenR"/>
            </a:pPr>
            <a:r>
              <a:rPr lang="en-US" baseline="0" dirty="0"/>
              <a:t>A ”frontend” </a:t>
            </a:r>
            <a:r>
              <a:rPr lang="mr-IN" baseline="0" dirty="0"/>
              <a:t>–</a:t>
            </a:r>
            <a:r>
              <a:rPr lang="en-US" baseline="0" dirty="0"/>
              <a:t> the graphical user interface which responds to what I type</a:t>
            </a:r>
          </a:p>
          <a:p>
            <a:pPr marL="228600" indent="-228600">
              <a:buAutoNum type="arabicParenR"/>
            </a:pPr>
            <a:r>
              <a:rPr lang="en-US" baseline="0" dirty="0"/>
              <a:t>A “backend” </a:t>
            </a:r>
            <a:r>
              <a:rPr lang="mr-IN" baseline="0" dirty="0"/>
              <a:t>–</a:t>
            </a:r>
            <a:r>
              <a:rPr lang="en-US" baseline="0" dirty="0"/>
              <a:t> the code on the “server side” that is able to do the logic behind the search, find the relevant videos, and send them along</a:t>
            </a:r>
          </a:p>
          <a:p>
            <a:pPr marL="228600" indent="-228600">
              <a:buAutoNum type="arabicParenR"/>
            </a:pPr>
            <a:endParaRPr lang="en-US" baseline="0" dirty="0"/>
          </a:p>
          <a:p>
            <a:pPr marL="0" indent="0">
              <a:buNone/>
            </a:pPr>
            <a:r>
              <a:rPr lang="en-US" baseline="0" dirty="0"/>
              <a:t>(Go to next slide)</a:t>
            </a:r>
          </a:p>
        </p:txBody>
      </p:sp>
      <p:sp>
        <p:nvSpPr>
          <p:cNvPr id="4" name="Slide Number Placeholder 3"/>
          <p:cNvSpPr>
            <a:spLocks noGrp="1"/>
          </p:cNvSpPr>
          <p:nvPr>
            <p:ph type="sldNum" sz="quarter" idx="10"/>
          </p:nvPr>
        </p:nvSpPr>
        <p:spPr/>
        <p:txBody>
          <a:bodyPr numCol="1"/>
          <a:lstStyle/>
          <a:p>
            <a:fld id="{F4EE911A-504C-45E1-9DD1-A7318D673F80}" type="slidenum">
              <a:rPr lang="en-US" smtClean="0"/>
              <a:t>38</a:t>
            </a:fld>
            <a:endParaRPr lang="en-US"/>
          </a:p>
        </p:txBody>
      </p:sp>
    </p:spTree>
    <p:extLst>
      <p:ext uri="{BB962C8B-B14F-4D97-AF65-F5344CB8AC3E}">
        <p14:creationId xmlns:p14="http://schemas.microsoft.com/office/powerpoint/2010/main" val="61495645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Websites today</a:t>
            </a:r>
            <a:r>
              <a:rPr lang="en-US" baseline="0" dirty="0"/>
              <a:t> are all about reading code for these components </a:t>
            </a:r>
            <a:r>
              <a:rPr lang="mr-IN" baseline="0" dirty="0"/>
              <a:t>–</a:t>
            </a:r>
            <a:r>
              <a:rPr lang="en-US" baseline="0" dirty="0"/>
              <a:t> “frontend” and “backend”</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39</a:t>
            </a:fld>
            <a:endParaRPr lang="en-US"/>
          </a:p>
        </p:txBody>
      </p:sp>
    </p:spTree>
    <p:extLst>
      <p:ext uri="{BB962C8B-B14F-4D97-AF65-F5344CB8AC3E}">
        <p14:creationId xmlns:p14="http://schemas.microsoft.com/office/powerpoint/2010/main" val="225243577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That is “Full-Stack Development” </a:t>
            </a:r>
            <a:r>
              <a:rPr lang="mr-IN" dirty="0"/>
              <a:t>–</a:t>
            </a:r>
            <a:r>
              <a:rPr lang="en-US" dirty="0"/>
              <a:t> you build can</a:t>
            </a:r>
            <a:r>
              <a:rPr lang="en-US" baseline="0" dirty="0"/>
              <a:t> and will build the whole thing.</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40</a:t>
            </a:fld>
            <a:endParaRPr lang="en-US"/>
          </a:p>
        </p:txBody>
      </p:sp>
    </p:spTree>
    <p:extLst>
      <p:ext uri="{BB962C8B-B14F-4D97-AF65-F5344CB8AC3E}">
        <p14:creationId xmlns:p14="http://schemas.microsoft.com/office/powerpoint/2010/main" val="215029541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In this course, you’ll learn everything you need to be able to do this </a:t>
            </a:r>
            <a:r>
              <a:rPr lang="mr-IN" dirty="0"/>
              <a:t>–</a:t>
            </a:r>
            <a:r>
              <a:rPr lang="en-US" dirty="0"/>
              <a:t> </a:t>
            </a:r>
            <a:br>
              <a:rPr lang="en-US" dirty="0"/>
            </a:br>
            <a:endParaRPr lang="en-US" dirty="0"/>
          </a:p>
          <a:p>
            <a:r>
              <a:rPr lang="en-US" dirty="0"/>
              <a:t>you’ll be</a:t>
            </a:r>
            <a:r>
              <a:rPr lang="en-US" baseline="0" dirty="0"/>
              <a:t> able to build complex web applications even as a single developer.</a:t>
            </a:r>
          </a:p>
          <a:p>
            <a:endParaRPr lang="en-US" baseline="0" dirty="0"/>
          </a:p>
          <a:p>
            <a:endParaRPr lang="en-US" baseline="0" dirty="0"/>
          </a:p>
          <a:p>
            <a:r>
              <a:rPr lang="en-US" baseline="0" dirty="0"/>
              <a:t>Questions?</a:t>
            </a:r>
          </a:p>
          <a:p>
            <a:endParaRPr lang="en-US" baseline="0" dirty="0"/>
          </a:p>
          <a:p>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41</a:t>
            </a:fld>
            <a:endParaRPr lang="en-US"/>
          </a:p>
        </p:txBody>
      </p:sp>
    </p:spTree>
    <p:extLst>
      <p:ext uri="{BB962C8B-B14F-4D97-AF65-F5344CB8AC3E}">
        <p14:creationId xmlns:p14="http://schemas.microsoft.com/office/powerpoint/2010/main" val="162972604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The terminal is the portal to your</a:t>
            </a:r>
            <a:r>
              <a:rPr lang="en-US" baseline="0" dirty="0"/>
              <a:t> computer </a:t>
            </a:r>
            <a:r>
              <a:rPr lang="mr-IN" baseline="0" dirty="0"/>
              <a:t>–</a:t>
            </a:r>
            <a:r>
              <a:rPr lang="en-US" baseline="0" dirty="0"/>
              <a:t> it allows you to run and even script commands that can create files, folders, and more.</a:t>
            </a:r>
          </a:p>
          <a:p>
            <a:endParaRPr lang="en-US" baseline="0" dirty="0"/>
          </a:p>
          <a:p>
            <a:r>
              <a:rPr lang="en-US" baseline="0" dirty="0"/>
              <a:t>It is extremely important that you get intimately familiar with the terminal as soon as possible, as you’ll use it for almost everything. It is fast and powerful.</a:t>
            </a:r>
          </a:p>
          <a:p>
            <a:endParaRPr lang="en-US" baseline="0" dirty="0"/>
          </a:p>
          <a:p>
            <a:r>
              <a:rPr lang="en-US" baseline="0" dirty="0"/>
              <a:t>NEXT</a:t>
            </a:r>
          </a:p>
        </p:txBody>
      </p:sp>
      <p:sp>
        <p:nvSpPr>
          <p:cNvPr id="4" name="Slide Number Placeholder 3"/>
          <p:cNvSpPr>
            <a:spLocks noGrp="1"/>
          </p:cNvSpPr>
          <p:nvPr>
            <p:ph type="sldNum" sz="quarter" idx="10"/>
          </p:nvPr>
        </p:nvSpPr>
        <p:spPr/>
        <p:txBody>
          <a:bodyPr numCol="1"/>
          <a:lstStyle/>
          <a:p>
            <a:fld id="{F4EE911A-504C-45E1-9DD1-A7318D673F80}" type="slidenum">
              <a:rPr lang="en-US" smtClean="0"/>
              <a:t>43</a:t>
            </a:fld>
            <a:endParaRPr lang="en-US"/>
          </a:p>
        </p:txBody>
      </p:sp>
    </p:spTree>
    <p:extLst>
      <p:ext uri="{BB962C8B-B14F-4D97-AF65-F5344CB8AC3E}">
        <p14:creationId xmlns:p14="http://schemas.microsoft.com/office/powerpoint/2010/main" val="28838139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important to keep in mind why you joined this class. Let’s talk about your goals.</a:t>
            </a:r>
          </a:p>
        </p:txBody>
      </p:sp>
      <p:sp>
        <p:nvSpPr>
          <p:cNvPr id="4" name="Slide Number Placeholder 3"/>
          <p:cNvSpPr>
            <a:spLocks noGrp="1"/>
          </p:cNvSpPr>
          <p:nvPr>
            <p:ph type="sldNum" sz="quarter" idx="10"/>
          </p:nvPr>
        </p:nvSpPr>
        <p:spPr/>
        <p:txBody>
          <a:bodyPr/>
          <a:lstStyle/>
          <a:p>
            <a:fld id="{F4EE911A-504C-45E1-9DD1-A7318D673F80}" type="slidenum">
              <a:rPr lang="en-US" smtClean="0"/>
              <a:t>5</a:t>
            </a:fld>
            <a:endParaRPr lang="en-US"/>
          </a:p>
        </p:txBody>
      </p:sp>
    </p:spTree>
    <p:extLst>
      <p:ext uri="{BB962C8B-B14F-4D97-AF65-F5344CB8AC3E}">
        <p14:creationId xmlns:p14="http://schemas.microsoft.com/office/powerpoint/2010/main" val="108281755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So let’s run through a couple of examples.</a:t>
            </a:r>
          </a:p>
        </p:txBody>
      </p:sp>
      <p:sp>
        <p:nvSpPr>
          <p:cNvPr id="4" name="Slide Number Placeholder 3"/>
          <p:cNvSpPr>
            <a:spLocks noGrp="1"/>
          </p:cNvSpPr>
          <p:nvPr>
            <p:ph type="sldNum" sz="quarter" idx="10"/>
          </p:nvPr>
        </p:nvSpPr>
        <p:spPr/>
        <p:txBody>
          <a:bodyPr numCol="1"/>
          <a:lstStyle/>
          <a:p>
            <a:fld id="{F4EE911A-504C-45E1-9DD1-A7318D673F80}" type="slidenum">
              <a:rPr lang="en-US" smtClean="0"/>
              <a:t>44</a:t>
            </a:fld>
            <a:endParaRPr lang="en-US"/>
          </a:p>
        </p:txBody>
      </p:sp>
    </p:spTree>
    <p:extLst>
      <p:ext uri="{BB962C8B-B14F-4D97-AF65-F5344CB8AC3E}">
        <p14:creationId xmlns:p14="http://schemas.microsoft.com/office/powerpoint/2010/main" val="93788223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Your turn!</a:t>
            </a:r>
          </a:p>
        </p:txBody>
      </p:sp>
      <p:sp>
        <p:nvSpPr>
          <p:cNvPr id="4" name="Slide Number Placeholder 3"/>
          <p:cNvSpPr>
            <a:spLocks noGrp="1"/>
          </p:cNvSpPr>
          <p:nvPr>
            <p:ph type="sldNum" sz="quarter" idx="10"/>
          </p:nvPr>
        </p:nvSpPr>
        <p:spPr/>
        <p:txBody>
          <a:bodyPr numCol="1"/>
          <a:lstStyle/>
          <a:p>
            <a:fld id="{F4EE911A-504C-45E1-9DD1-A7318D673F80}" type="slidenum">
              <a:rPr lang="en-US" smtClean="0"/>
              <a:t>45</a:t>
            </a:fld>
            <a:endParaRPr lang="en-US"/>
          </a:p>
        </p:txBody>
      </p:sp>
    </p:spTree>
    <p:extLst>
      <p:ext uri="{BB962C8B-B14F-4D97-AF65-F5344CB8AC3E}">
        <p14:creationId xmlns:p14="http://schemas.microsoft.com/office/powerpoint/2010/main" val="9506508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46</a:t>
            </a:fld>
            <a:endParaRPr lang="en-US"/>
          </a:p>
        </p:txBody>
      </p:sp>
    </p:spTree>
    <p:extLst>
      <p:ext uri="{BB962C8B-B14F-4D97-AF65-F5344CB8AC3E}">
        <p14:creationId xmlns:p14="http://schemas.microsoft.com/office/powerpoint/2010/main" val="65553776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Re-ask</a:t>
            </a:r>
            <a:r>
              <a:rPr lang="en-US" baseline="0" dirty="0"/>
              <a:t> the questions after a couple of minutes walking neighbor-discussion:</a:t>
            </a:r>
          </a:p>
          <a:p>
            <a:pPr marL="171450" indent="-171450">
              <a:buFontTx/>
              <a:buChar char="-"/>
            </a:pPr>
            <a:r>
              <a:rPr lang="en-US" baseline="0" dirty="0"/>
              <a:t>How do you create a new folder?</a:t>
            </a:r>
          </a:p>
          <a:p>
            <a:pPr marL="171450" indent="-171450">
              <a:buFontTx/>
              <a:buChar char="-"/>
            </a:pPr>
            <a:r>
              <a:rPr lang="en-US" baseline="0" dirty="0"/>
              <a:t>How do you create a new file?</a:t>
            </a:r>
          </a:p>
        </p:txBody>
      </p:sp>
      <p:sp>
        <p:nvSpPr>
          <p:cNvPr id="4" name="Slide Number Placeholder 3"/>
          <p:cNvSpPr>
            <a:spLocks noGrp="1"/>
          </p:cNvSpPr>
          <p:nvPr>
            <p:ph type="sldNum" sz="quarter" idx="10"/>
          </p:nvPr>
        </p:nvSpPr>
        <p:spPr/>
        <p:txBody>
          <a:bodyPr numCol="1"/>
          <a:lstStyle/>
          <a:p>
            <a:fld id="{F4EE911A-504C-45E1-9DD1-A7318D673F80}" type="slidenum">
              <a:rPr lang="en-US" smtClean="0"/>
              <a:t>47</a:t>
            </a:fld>
            <a:endParaRPr lang="en-US"/>
          </a:p>
        </p:txBody>
      </p:sp>
    </p:spTree>
    <p:extLst>
      <p:ext uri="{BB962C8B-B14F-4D97-AF65-F5344CB8AC3E}">
        <p14:creationId xmlns:p14="http://schemas.microsoft.com/office/powerpoint/2010/main" val="188693257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you can create HTML files from the terminal, let’s create one and actually write some HTML.</a:t>
            </a:r>
          </a:p>
        </p:txBody>
      </p:sp>
      <p:sp>
        <p:nvSpPr>
          <p:cNvPr id="4" name="Slide Number Placeholder 3"/>
          <p:cNvSpPr>
            <a:spLocks noGrp="1"/>
          </p:cNvSpPr>
          <p:nvPr>
            <p:ph type="sldNum" sz="quarter" idx="10"/>
          </p:nvPr>
        </p:nvSpPr>
        <p:spPr/>
        <p:txBody>
          <a:bodyPr/>
          <a:lstStyle/>
          <a:p>
            <a:fld id="{F4EE911A-504C-45E1-9DD1-A7318D673F80}" type="slidenum">
              <a:rPr lang="en-US" smtClean="0"/>
              <a:t>48</a:t>
            </a:fld>
            <a:endParaRPr lang="en-US"/>
          </a:p>
        </p:txBody>
      </p:sp>
    </p:spTree>
    <p:extLst>
      <p:ext uri="{BB962C8B-B14F-4D97-AF65-F5344CB8AC3E}">
        <p14:creationId xmlns:p14="http://schemas.microsoft.com/office/powerpoint/2010/main" val="68717572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49</a:t>
            </a:fld>
            <a:endParaRPr lang="en-US"/>
          </a:p>
        </p:txBody>
      </p:sp>
    </p:spTree>
    <p:extLst>
      <p:ext uri="{BB962C8B-B14F-4D97-AF65-F5344CB8AC3E}">
        <p14:creationId xmlns:p14="http://schemas.microsoft.com/office/powerpoint/2010/main" val="32842632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50</a:t>
            </a:fld>
            <a:endParaRPr lang="en-US"/>
          </a:p>
        </p:txBody>
      </p:sp>
    </p:spTree>
    <p:extLst>
      <p:ext uri="{BB962C8B-B14F-4D97-AF65-F5344CB8AC3E}">
        <p14:creationId xmlns:p14="http://schemas.microsoft.com/office/powerpoint/2010/main" val="23411422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51</a:t>
            </a:fld>
            <a:endParaRPr lang="en-US"/>
          </a:p>
        </p:txBody>
      </p:sp>
    </p:spTree>
    <p:extLst>
      <p:ext uri="{BB962C8B-B14F-4D97-AF65-F5344CB8AC3E}">
        <p14:creationId xmlns:p14="http://schemas.microsoft.com/office/powerpoint/2010/main" val="195240424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52</a:t>
            </a:fld>
            <a:endParaRPr lang="en-US"/>
          </a:p>
        </p:txBody>
      </p:sp>
    </p:spTree>
    <p:extLst>
      <p:ext uri="{BB962C8B-B14F-4D97-AF65-F5344CB8AC3E}">
        <p14:creationId xmlns:p14="http://schemas.microsoft.com/office/powerpoint/2010/main" val="110478178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54</a:t>
            </a:fld>
            <a:endParaRPr lang="en-US"/>
          </a:p>
        </p:txBody>
      </p:sp>
    </p:spTree>
    <p:extLst>
      <p:ext uri="{BB962C8B-B14F-4D97-AF65-F5344CB8AC3E}">
        <p14:creationId xmlns:p14="http://schemas.microsoft.com/office/powerpoint/2010/main" val="8898101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numCol="1"/>
          <a:lstStyle/>
          <a:p>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6</a:t>
            </a:fld>
            <a:endParaRPr lang="en-US"/>
          </a:p>
        </p:txBody>
      </p:sp>
    </p:spTree>
    <p:extLst>
      <p:ext uri="{BB962C8B-B14F-4D97-AF65-F5344CB8AC3E}">
        <p14:creationId xmlns:p14="http://schemas.microsoft.com/office/powerpoint/2010/main" val="587497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numCol="1"/>
          <a:lstStyle/>
          <a:p>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7</a:t>
            </a:fld>
            <a:endParaRPr lang="en-US"/>
          </a:p>
        </p:txBody>
      </p:sp>
    </p:spTree>
    <p:extLst>
      <p:ext uri="{BB962C8B-B14F-4D97-AF65-F5344CB8AC3E}">
        <p14:creationId xmlns:p14="http://schemas.microsoft.com/office/powerpoint/2010/main" val="12681116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8</a:t>
            </a:fld>
            <a:endParaRPr lang="en-US"/>
          </a:p>
        </p:txBody>
      </p:sp>
    </p:spTree>
    <p:extLst>
      <p:ext uri="{BB962C8B-B14F-4D97-AF65-F5344CB8AC3E}">
        <p14:creationId xmlns:p14="http://schemas.microsoft.com/office/powerpoint/2010/main" val="7774641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sz="1200" b="0" i="0" kern="1200" dirty="0">
                <a:solidFill>
                  <a:schemeClr val="tx1"/>
                </a:solidFill>
                <a:effectLst/>
                <a:latin typeface="+mn-lt"/>
                <a:ea typeface="+mn-ea"/>
                <a:cs typeface="+mn-cs"/>
              </a:rPr>
              <a:t>This program will not be a traditional college class. We're here to support you 100% of the way to really help you achieve their goals.</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9</a:t>
            </a:fld>
            <a:endParaRPr lang="en-US"/>
          </a:p>
        </p:txBody>
      </p:sp>
    </p:spTree>
    <p:extLst>
      <p:ext uri="{BB962C8B-B14F-4D97-AF65-F5344CB8AC3E}">
        <p14:creationId xmlns:p14="http://schemas.microsoft.com/office/powerpoint/2010/main" val="20450289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There are</a:t>
            </a:r>
            <a:r>
              <a:rPr lang="en-US" baseline="0" dirty="0"/>
              <a:t> a few things you can do to ensure your success</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10</a:t>
            </a:fld>
            <a:endParaRPr lang="en-US"/>
          </a:p>
        </p:txBody>
      </p:sp>
    </p:spTree>
    <p:extLst>
      <p:ext uri="{BB962C8B-B14F-4D97-AF65-F5344CB8AC3E}">
        <p14:creationId xmlns:p14="http://schemas.microsoft.com/office/powerpoint/2010/main" val="40028840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Rectangle 6"/>
          <p:cNvSpPr/>
          <p:nvPr userDrawn="1"/>
        </p:nvSpPr>
        <p:spPr>
          <a:xfrm>
            <a:off x="0" y="0"/>
            <a:ext cx="9144000" cy="6858000"/>
          </a:xfrm>
          <a:prstGeom prst="rect">
            <a:avLst/>
          </a:prstGeom>
          <a:solidFill>
            <a:srgbClr val="262626"/>
          </a:solidFill>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8" name="Flowchart: Process 7"/>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grpSp>
        <p:nvGrpSpPr>
          <p:cNvPr id="12" name="Group 11"/>
          <p:cNvGrpSpPr/>
          <p:nvPr userDrawn="1"/>
        </p:nvGrpSpPr>
        <p:grpSpPr>
          <a:xfrm>
            <a:off x="2831735" y="3945634"/>
            <a:ext cx="3917511" cy="486919"/>
            <a:chOff x="0" y="0"/>
            <a:chExt cx="4827909" cy="600075"/>
          </a:xfrm>
        </p:grpSpPr>
        <p:pic>
          <p:nvPicPr>
            <p:cNvPr id="13" name="Content Placeholder 8"/>
            <p:cNvPicPr>
              <a:picLocks noChangeAspect="1"/>
            </p:cNvPicPr>
            <p:nvPr/>
          </p:nvPicPr>
          <p:blipFill rotWithShape="1">
            <a:blip r:embed="rId2">
              <a:extLst>
                <a:ext uri="{28A0092B-C50C-407E-A947-70E740481C1C}">
                  <a14:useLocalDpi xmlns:a14="http://schemas.microsoft.com/office/drawing/2010/main"/>
                </a:ext>
              </a:extLst>
            </a:blip>
            <a:srcRect l="39450"/>
            <a:stretch/>
          </p:blipFill>
          <p:spPr>
            <a:xfrm>
              <a:off x="496184" y="0"/>
              <a:ext cx="4331725" cy="600075"/>
            </a:xfrm>
            <a:prstGeom prst="rect">
              <a:avLst/>
            </a:prstGeom>
          </p:spPr>
        </p:pic>
        <p:pic>
          <p:nvPicPr>
            <p:cNvPr id="14" name="Content Placeholder 8"/>
            <p:cNvPicPr>
              <a:picLocks noChangeAspect="1"/>
            </p:cNvPicPr>
            <p:nvPr/>
          </p:nvPicPr>
          <p:blipFill rotWithShape="1">
            <a:blip r:embed="rId2">
              <a:extLst>
                <a:ext uri="{28A0092B-C50C-407E-A947-70E740481C1C}">
                  <a14:useLocalDpi xmlns:a14="http://schemas.microsoft.com/office/drawing/2010/main"/>
                </a:ext>
              </a:extLst>
            </a:blip>
            <a:srcRect r="92757"/>
            <a:stretch/>
          </p:blipFill>
          <p:spPr>
            <a:xfrm>
              <a:off x="0" y="0"/>
              <a:ext cx="518160" cy="600075"/>
            </a:xfrm>
            <a:prstGeom prst="rect">
              <a:avLst/>
            </a:prstGeom>
          </p:spPr>
        </p:pic>
      </p:grpSp>
      <p:sp>
        <p:nvSpPr>
          <p:cNvPr id="16" name="Title 15"/>
          <p:cNvSpPr>
            <a:spLocks noGrp="1"/>
          </p:cNvSpPr>
          <p:nvPr>
            <p:ph type="title" hasCustomPrompt="1"/>
          </p:nvPr>
        </p:nvSpPr>
        <p:spPr>
          <a:xfrm>
            <a:off x="390606" y="2953542"/>
            <a:ext cx="8229600" cy="871860"/>
          </a:xfrm>
        </p:spPr>
        <p:txBody>
          <a:bodyPr numCol="1">
            <a:normAutofit/>
          </a:bodyPr>
          <a:lstStyle>
            <a:lvl1pPr algn="l">
              <a:defRPr sz="4100" b="1" i="1">
                <a:solidFill>
                  <a:schemeClr val="bg1"/>
                </a:solidFill>
                <a:latin typeface="Arial" panose="020B0604020202020204" pitchFamily="34" charset="0"/>
                <a:cs typeface="Arial" panose="020B0604020202020204" pitchFamily="34" charset="0"/>
              </a:defRPr>
            </a:lvl1pPr>
          </a:lstStyle>
          <a:p>
            <a:r>
              <a:rPr lang="en-US" dirty="0"/>
              <a:t>Lesson Title</a:t>
            </a:r>
          </a:p>
        </p:txBody>
      </p:sp>
      <p:sp>
        <p:nvSpPr>
          <p:cNvPr id="20" name="Text Placeholder 19"/>
          <p:cNvSpPr>
            <a:spLocks noGrp="1"/>
          </p:cNvSpPr>
          <p:nvPr>
            <p:ph type="body" sz="quarter" idx="10" hasCustomPrompt="1"/>
          </p:nvPr>
        </p:nvSpPr>
        <p:spPr>
          <a:xfrm>
            <a:off x="396991" y="2504043"/>
            <a:ext cx="2700337" cy="381000"/>
          </a:xfrm>
        </p:spPr>
        <p:txBody>
          <a:bodyPr numCol="1">
            <a:noAutofit/>
          </a:bodyPr>
          <a:lstStyle>
            <a:lvl1pPr marL="0" indent="0">
              <a:buNone/>
              <a:defRPr sz="2000" b="1">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Day X</a:t>
            </a:r>
          </a:p>
        </p:txBody>
      </p:sp>
      <p:sp>
        <p:nvSpPr>
          <p:cNvPr id="21" name="Text Placeholder 19"/>
          <p:cNvSpPr>
            <a:spLocks noGrp="1"/>
          </p:cNvSpPr>
          <p:nvPr>
            <p:ph type="body" sz="quarter" idx="11" hasCustomPrompt="1"/>
          </p:nvPr>
        </p:nvSpPr>
        <p:spPr>
          <a:xfrm>
            <a:off x="396992" y="3998593"/>
            <a:ext cx="2270008" cy="381000"/>
          </a:xfrm>
        </p:spPr>
        <p:txBody>
          <a:bodyPr numCol="1">
            <a:noAutofit/>
          </a:bodyPr>
          <a:lstStyle>
            <a:lvl1pPr marL="0" indent="0">
              <a:buNone/>
              <a:defRPr sz="2000" b="1" baseline="0">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Month, Day, Year</a:t>
            </a:r>
          </a:p>
        </p:txBody>
      </p:sp>
      <p:sp>
        <p:nvSpPr>
          <p:cNvPr id="22" name="TextBox 21"/>
          <p:cNvSpPr txBox="1"/>
          <p:nvPr userDrawn="1"/>
        </p:nvSpPr>
        <p:spPr>
          <a:xfrm>
            <a:off x="533400" y="6531609"/>
            <a:ext cx="2787650" cy="215204"/>
          </a:xfrm>
          <a:prstGeom prst="rect">
            <a:avLst/>
          </a:prstGeom>
          <a:noFill/>
        </p:spPr>
        <p:txBody>
          <a:bodyPr wrap="square" numCol="1" rtlCol="0">
            <a:spAutoFit/>
          </a:bodyPr>
          <a:lstStyle/>
          <a:p>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a:t>
            </a:r>
            <a:r>
              <a:rPr lang="en-US" sz="800" baseline="0" dirty="0">
                <a:solidFill>
                  <a:schemeClr val="bg1"/>
                </a:solidFill>
                <a:latin typeface="Arial" panose="020B0604020202020204" pitchFamily="34" charset="0"/>
                <a:ea typeface="Roboto" panose="02000000000000000000" pitchFamily="2" charset="0"/>
                <a:cs typeface="Arial" panose="020B0604020202020204" pitchFamily="34" charset="0"/>
              </a:rPr>
              <a:t> Camp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 All Rights Reserved</a:t>
            </a:r>
          </a:p>
        </p:txBody>
      </p:sp>
    </p:spTree>
    <p:extLst>
      <p:ext uri="{BB962C8B-B14F-4D97-AF65-F5344CB8AC3E}">
        <p14:creationId xmlns:p14="http://schemas.microsoft.com/office/powerpoint/2010/main" val="2168885246"/>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Flowchart: Process 9"/>
          <p:cNvSpPr/>
          <p:nvPr userDrawn="1"/>
        </p:nvSpPr>
        <p:spPr>
          <a:xfrm>
            <a:off x="-5871" y="6410337"/>
            <a:ext cx="9155741" cy="457748"/>
          </a:xfrm>
          <a:prstGeom prst="flowChartProcess">
            <a:avLst/>
          </a:prstGeom>
          <a:solidFill>
            <a:srgbClr val="D11034"/>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4" name="TextBox 13"/>
          <p:cNvSpPr txBox="1"/>
          <p:nvPr userDrawn="1"/>
        </p:nvSpPr>
        <p:spPr>
          <a:xfrm>
            <a:off x="533400" y="6531609"/>
            <a:ext cx="2787650" cy="215204"/>
          </a:xfrm>
          <a:prstGeom prst="rect">
            <a:avLst/>
          </a:prstGeom>
          <a:noFill/>
        </p:spPr>
        <p:txBody>
          <a:bodyPr wrap="square" numCol="1" rtlCol="0">
            <a:spAutoFit/>
          </a:bodyPr>
          <a:lstStyle/>
          <a:p>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UCFB - All Rights Reserved</a:t>
            </a:r>
          </a:p>
        </p:txBody>
      </p:sp>
      <p:sp>
        <p:nvSpPr>
          <p:cNvPr id="18" name="Title 13"/>
          <p:cNvSpPr>
            <a:spLocks noGrp="1"/>
          </p:cNvSpPr>
          <p:nvPr>
            <p:ph type="title" hasCustomPrompt="1"/>
          </p:nvPr>
        </p:nvSpPr>
        <p:spPr>
          <a:xfrm>
            <a:off x="304800" y="0"/>
            <a:ext cx="5470526" cy="653854"/>
          </a:xfrm>
        </p:spPr>
        <p:txBody>
          <a:bodyPr numCol="1">
            <a:normAutofit/>
          </a:bodyPr>
          <a:lstStyle>
            <a:lvl1pPr algn="l">
              <a:defRPr sz="2400" b="1">
                <a:latin typeface="Arial" panose="020B0604020202020204" pitchFamily="34" charset="0"/>
                <a:cs typeface="Arial" panose="020B0604020202020204" pitchFamily="34" charset="0"/>
              </a:defRPr>
            </a:lvl1pPr>
          </a:lstStyle>
          <a:p>
            <a:pPr lvl="0"/>
            <a:r>
              <a:rPr lang="en-US" dirty="0"/>
              <a:t>Click to edit Master text styles</a:t>
            </a:r>
          </a:p>
        </p:txBody>
      </p:sp>
      <p:cxnSp>
        <p:nvCxnSpPr>
          <p:cNvPr id="9" name="Straight Connector 8"/>
          <p:cNvCxnSpPr/>
          <p:nvPr userDrawn="1"/>
        </p:nvCxnSpPr>
        <p:spPr>
          <a:xfrm>
            <a:off x="0" y="653854"/>
            <a:ext cx="9144000" cy="0"/>
          </a:xfrm>
          <a:prstGeom prst="line">
            <a:avLst/>
          </a:prstGeom>
          <a:ln w="41275">
            <a:solidFill>
              <a:srgbClr val="C83232"/>
            </a:solidFill>
          </a:ln>
        </p:spPr>
        <p:style>
          <a:lnRef idx="1">
            <a:schemeClr val="accent1"/>
          </a:lnRef>
          <a:fillRef idx="0">
            <a:schemeClr val="accent1"/>
          </a:fillRef>
          <a:effectRef idx="0">
            <a:schemeClr val="accent1"/>
          </a:effectRef>
          <a:fontRef idx="minor">
            <a:schemeClr val="tx1"/>
          </a:fontRef>
        </p:style>
      </p:cxn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871" y="6410337"/>
            <a:ext cx="3968271" cy="447663"/>
          </a:xfrm>
          <a:prstGeom prst="rect">
            <a:avLst/>
          </a:prstGeom>
        </p:spPr>
      </p:pic>
      <p:sp>
        <p:nvSpPr>
          <p:cNvPr id="19" name="TextBox 18"/>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 - All Rights Reserved</a:t>
            </a:r>
          </a:p>
        </p:txBody>
      </p:sp>
    </p:spTree>
    <p:extLst>
      <p:ext uri="{BB962C8B-B14F-4D97-AF65-F5344CB8AC3E}">
        <p14:creationId xmlns:p14="http://schemas.microsoft.com/office/powerpoint/2010/main" val="378207698"/>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8" name="Flowchart: Process 7"/>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7" name="Title 1"/>
          <p:cNvSpPr txBox="1">
            <a:spLocks/>
          </p:cNvSpPr>
          <p:nvPr userDrawn="1"/>
        </p:nvSpPr>
        <p:spPr>
          <a:xfrm>
            <a:off x="426892" y="3962400"/>
            <a:ext cx="3535508" cy="453389"/>
          </a:xfrm>
          <a:prstGeom prst="rect">
            <a:avLst/>
          </a:prstGeom>
        </p:spPr>
        <p:txBody>
          <a:bodyPr vert="horz" lIns="68580" tIns="34290" rIns="68580" bIns="34290" numCol="1"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000" b="1" dirty="0">
                <a:solidFill>
                  <a:schemeClr val="bg1"/>
                </a:solidFill>
                <a:latin typeface="Arial" panose="020B0604020202020204" pitchFamily="34" charset="0"/>
                <a:ea typeface="Roboto" panose="02000000000000000000" pitchFamily="2" charset="0"/>
                <a:cs typeface="Arial" panose="020B0604020202020204" pitchFamily="34" charset="0"/>
              </a:rPr>
              <a:t>The Coding Bootcamp |</a:t>
            </a:r>
            <a:endParaRPr lang="en-US" sz="2000"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18" name="TextBox 17"/>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 - All Rights Reserved</a:t>
            </a:r>
          </a:p>
        </p:txBody>
      </p:sp>
      <p:sp>
        <p:nvSpPr>
          <p:cNvPr id="19" name="Title 15"/>
          <p:cNvSpPr>
            <a:spLocks noGrp="1"/>
          </p:cNvSpPr>
          <p:nvPr>
            <p:ph type="title" hasCustomPrompt="1"/>
          </p:nvPr>
        </p:nvSpPr>
        <p:spPr>
          <a:xfrm>
            <a:off x="390606" y="2953542"/>
            <a:ext cx="8229600" cy="871860"/>
          </a:xfrm>
        </p:spPr>
        <p:txBody>
          <a:bodyPr numCol="1">
            <a:normAutofit/>
          </a:bodyPr>
          <a:lstStyle>
            <a:lvl1pPr algn="l">
              <a:defRPr sz="4100" b="1" i="0" baseline="0">
                <a:solidFill>
                  <a:schemeClr val="bg1"/>
                </a:solidFill>
                <a:latin typeface="Arial" panose="020B0604020202020204" pitchFamily="34" charset="0"/>
                <a:cs typeface="Arial" panose="020B0604020202020204" pitchFamily="34" charset="0"/>
              </a:defRPr>
            </a:lvl1pPr>
          </a:lstStyle>
          <a:p>
            <a:r>
              <a:rPr lang="en-US" dirty="0"/>
              <a:t>Lesson Title</a:t>
            </a:r>
          </a:p>
        </p:txBody>
      </p:sp>
      <p:sp>
        <p:nvSpPr>
          <p:cNvPr id="20" name="Text Placeholder 19"/>
          <p:cNvSpPr>
            <a:spLocks noGrp="1"/>
          </p:cNvSpPr>
          <p:nvPr>
            <p:ph type="body" sz="quarter" idx="11" hasCustomPrompt="1"/>
          </p:nvPr>
        </p:nvSpPr>
        <p:spPr>
          <a:xfrm>
            <a:off x="3370402" y="4034789"/>
            <a:ext cx="2270008" cy="381000"/>
          </a:xfrm>
        </p:spPr>
        <p:txBody>
          <a:bodyPr numCol="1">
            <a:noAutofit/>
          </a:bodyPr>
          <a:lstStyle>
            <a:lvl1pPr marL="0" indent="0">
              <a:buNone/>
              <a:defRPr sz="2000" b="1" baseline="0">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Month, Day, Year</a:t>
            </a:r>
          </a:p>
        </p:txBody>
      </p:sp>
      <p:sp>
        <p:nvSpPr>
          <p:cNvPr id="21" name="Text Placeholder 19"/>
          <p:cNvSpPr>
            <a:spLocks noGrp="1"/>
          </p:cNvSpPr>
          <p:nvPr>
            <p:ph type="body" sz="quarter" idx="10" hasCustomPrompt="1"/>
          </p:nvPr>
        </p:nvSpPr>
        <p:spPr>
          <a:xfrm>
            <a:off x="396991" y="2504043"/>
            <a:ext cx="2700337" cy="381000"/>
          </a:xfrm>
        </p:spPr>
        <p:txBody>
          <a:bodyPr numCol="1">
            <a:noAutofit/>
          </a:bodyPr>
          <a:lstStyle>
            <a:lvl1pPr marL="0" indent="0">
              <a:buNone/>
              <a:defRPr sz="2000" b="1">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Day X</a:t>
            </a:r>
          </a:p>
        </p:txBody>
      </p:sp>
    </p:spTree>
    <p:extLst>
      <p:ext uri="{BB962C8B-B14F-4D97-AF65-F5344CB8AC3E}">
        <p14:creationId xmlns:p14="http://schemas.microsoft.com/office/powerpoint/2010/main" val="2810901884"/>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Blank">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17" name="Flowchart: Process 16"/>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p>
        </p:txBody>
      </p:sp>
      <p:sp>
        <p:nvSpPr>
          <p:cNvPr id="19" name="Title 1"/>
          <p:cNvSpPr txBox="1">
            <a:spLocks/>
          </p:cNvSpPr>
          <p:nvPr userDrawn="1"/>
        </p:nvSpPr>
        <p:spPr>
          <a:xfrm>
            <a:off x="1425286" y="3851911"/>
            <a:ext cx="6457950" cy="549087"/>
          </a:xfrm>
          <a:prstGeom prst="rect">
            <a:avLst/>
          </a:prstGeom>
        </p:spPr>
        <p:txBody>
          <a:bodyPr vert="horz" lIns="68580" tIns="34290" rIns="68580" bIns="34290" numCol="1"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US" sz="1800" b="1" i="1"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7" name="TextBox 6"/>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 - All Rights Reserved</a:t>
            </a:r>
          </a:p>
        </p:txBody>
      </p:sp>
      <p:sp>
        <p:nvSpPr>
          <p:cNvPr id="9" name="Title 15"/>
          <p:cNvSpPr>
            <a:spLocks noGrp="1"/>
          </p:cNvSpPr>
          <p:nvPr>
            <p:ph type="title" hasCustomPrompt="1"/>
          </p:nvPr>
        </p:nvSpPr>
        <p:spPr>
          <a:xfrm>
            <a:off x="390606" y="2953542"/>
            <a:ext cx="8229600" cy="871860"/>
          </a:xfrm>
        </p:spPr>
        <p:txBody>
          <a:bodyPr numCol="1">
            <a:normAutofit/>
          </a:bodyPr>
          <a:lstStyle>
            <a:lvl1pPr algn="l">
              <a:defRPr sz="4100" b="1" i="1">
                <a:solidFill>
                  <a:schemeClr val="bg1"/>
                </a:solidFill>
                <a:latin typeface="Arial" panose="020B0604020202020204" pitchFamily="34" charset="0"/>
                <a:cs typeface="Arial" panose="020B0604020202020204" pitchFamily="34" charset="0"/>
              </a:defRPr>
            </a:lvl1pPr>
          </a:lstStyle>
          <a:p>
            <a:r>
              <a:rPr lang="en-US" dirty="0"/>
              <a:t>Section Title</a:t>
            </a:r>
          </a:p>
        </p:txBody>
      </p:sp>
    </p:spTree>
    <p:extLst>
      <p:ext uri="{BB962C8B-B14F-4D97-AF65-F5344CB8AC3E}">
        <p14:creationId xmlns:p14="http://schemas.microsoft.com/office/powerpoint/2010/main" val="1045507780"/>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Flowchart: Process 9"/>
          <p:cNvSpPr/>
          <p:nvPr userDrawn="1"/>
        </p:nvSpPr>
        <p:spPr>
          <a:xfrm>
            <a:off x="-5871" y="6410337"/>
            <a:ext cx="9155741" cy="457748"/>
          </a:xfrm>
          <a:prstGeom prst="flowChartProcess">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8" name="Title 13"/>
          <p:cNvSpPr>
            <a:spLocks noGrp="1"/>
          </p:cNvSpPr>
          <p:nvPr>
            <p:ph type="title" hasCustomPrompt="1"/>
          </p:nvPr>
        </p:nvSpPr>
        <p:spPr>
          <a:xfrm>
            <a:off x="304800" y="0"/>
            <a:ext cx="5470526" cy="653854"/>
          </a:xfrm>
        </p:spPr>
        <p:txBody>
          <a:bodyPr numCol="1">
            <a:normAutofit/>
          </a:bodyPr>
          <a:lstStyle>
            <a:lvl1pPr algn="l">
              <a:defRPr sz="2400" b="1">
                <a:latin typeface="Arial" panose="020B0604020202020204" pitchFamily="34" charset="0"/>
                <a:cs typeface="Arial" panose="020B0604020202020204" pitchFamily="34" charset="0"/>
              </a:defRPr>
            </a:lvl1pPr>
          </a:lstStyle>
          <a:p>
            <a:pPr lvl="0"/>
            <a:r>
              <a:rPr lang="en-US" dirty="0"/>
              <a:t>Click to edit Master text styles</a:t>
            </a:r>
          </a:p>
        </p:txBody>
      </p:sp>
      <p:cxnSp>
        <p:nvCxnSpPr>
          <p:cNvPr id="9" name="Straight Connector 8"/>
          <p:cNvCxnSpPr/>
          <p:nvPr userDrawn="1"/>
        </p:nvCxnSpPr>
        <p:spPr>
          <a:xfrm>
            <a:off x="0" y="653854"/>
            <a:ext cx="9144000" cy="0"/>
          </a:xfrm>
          <a:prstGeom prst="line">
            <a:avLst/>
          </a:prstGeom>
          <a:ln w="412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9" name="TextBox 18"/>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 - All Rights Reserved</a:t>
            </a:r>
          </a:p>
        </p:txBody>
      </p:sp>
    </p:spTree>
    <p:extLst>
      <p:ext uri="{BB962C8B-B14F-4D97-AF65-F5344CB8AC3E}">
        <p14:creationId xmlns:p14="http://schemas.microsoft.com/office/powerpoint/2010/main" val="2916628995"/>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BF5700"/>
        </a:solidFill>
        <a:effectLst/>
      </p:bgPr>
    </p:bg>
    <p:spTree>
      <p:nvGrpSpPr>
        <p:cNvPr id="1" name=""/>
        <p:cNvGrpSpPr/>
        <p:nvPr/>
      </p:nvGrpSpPr>
      <p:grpSpPr>
        <a:xfrm>
          <a:off x="0" y="0"/>
          <a:ext cx="0" cy="0"/>
          <a:chOff x="0" y="0"/>
          <a:chExt cx="0" cy="0"/>
        </a:xfrm>
      </p:grpSpPr>
      <p:sp>
        <p:nvSpPr>
          <p:cNvPr id="8" name="Flowchart: Process 7"/>
          <p:cNvSpPr/>
          <p:nvPr userDrawn="1"/>
        </p:nvSpPr>
        <p:spPr>
          <a:xfrm flipV="1">
            <a:off x="426892" y="3691893"/>
            <a:ext cx="6888308" cy="4571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7" name="Title 1"/>
          <p:cNvSpPr txBox="1">
            <a:spLocks/>
          </p:cNvSpPr>
          <p:nvPr userDrawn="1"/>
        </p:nvSpPr>
        <p:spPr>
          <a:xfrm>
            <a:off x="426892" y="3963847"/>
            <a:ext cx="4678508" cy="453389"/>
          </a:xfrm>
          <a:prstGeom prst="rect">
            <a:avLst/>
          </a:prstGeom>
        </p:spPr>
        <p:txBody>
          <a:bodyPr vert="horz" lIns="68580" tIns="34290" rIns="68580" bIns="34290" numCol="1"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000" b="1" dirty="0">
                <a:solidFill>
                  <a:schemeClr val="bg1"/>
                </a:solidFill>
                <a:latin typeface="Arial" panose="020B0604020202020204" pitchFamily="34" charset="0"/>
                <a:ea typeface="Roboto" panose="02000000000000000000" pitchFamily="2" charset="0"/>
                <a:cs typeface="Arial" panose="020B0604020202020204" pitchFamily="34" charset="0"/>
              </a:rPr>
              <a:t>The Coding Bootcamp at UT Austin | </a:t>
            </a:r>
            <a:endParaRPr lang="en-US" sz="2000"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18" name="TextBox 17"/>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 - All Rights Reserved</a:t>
            </a:r>
          </a:p>
        </p:txBody>
      </p:sp>
      <p:sp>
        <p:nvSpPr>
          <p:cNvPr id="19" name="Title 15"/>
          <p:cNvSpPr>
            <a:spLocks noGrp="1"/>
          </p:cNvSpPr>
          <p:nvPr>
            <p:ph type="title" hasCustomPrompt="1"/>
          </p:nvPr>
        </p:nvSpPr>
        <p:spPr>
          <a:xfrm>
            <a:off x="390606" y="2953542"/>
            <a:ext cx="8229600" cy="871860"/>
          </a:xfrm>
        </p:spPr>
        <p:txBody>
          <a:bodyPr numCol="1">
            <a:normAutofit/>
          </a:bodyPr>
          <a:lstStyle>
            <a:lvl1pPr algn="l">
              <a:defRPr sz="4100" b="1" i="0" baseline="0">
                <a:solidFill>
                  <a:schemeClr val="bg1"/>
                </a:solidFill>
                <a:latin typeface="Arial" panose="020B0604020202020204" pitchFamily="34" charset="0"/>
                <a:cs typeface="Arial" panose="020B0604020202020204" pitchFamily="34" charset="0"/>
              </a:defRPr>
            </a:lvl1pPr>
          </a:lstStyle>
          <a:p>
            <a:r>
              <a:rPr lang="en-US" dirty="0"/>
              <a:t>Lesson Title</a:t>
            </a:r>
          </a:p>
        </p:txBody>
      </p:sp>
      <p:sp>
        <p:nvSpPr>
          <p:cNvPr id="20" name="Text Placeholder 19"/>
          <p:cNvSpPr>
            <a:spLocks noGrp="1"/>
          </p:cNvSpPr>
          <p:nvPr>
            <p:ph type="body" sz="quarter" idx="11" hasCustomPrompt="1"/>
          </p:nvPr>
        </p:nvSpPr>
        <p:spPr>
          <a:xfrm>
            <a:off x="4953000" y="4036236"/>
            <a:ext cx="2270008" cy="381000"/>
          </a:xfrm>
        </p:spPr>
        <p:txBody>
          <a:bodyPr numCol="1">
            <a:noAutofit/>
          </a:bodyPr>
          <a:lstStyle>
            <a:lvl1pPr marL="0" indent="0">
              <a:buNone/>
              <a:defRPr sz="1800" b="1" baseline="0">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Month, Day, Year</a:t>
            </a:r>
          </a:p>
        </p:txBody>
      </p:sp>
      <p:sp>
        <p:nvSpPr>
          <p:cNvPr id="21" name="Text Placeholder 19"/>
          <p:cNvSpPr>
            <a:spLocks noGrp="1"/>
          </p:cNvSpPr>
          <p:nvPr>
            <p:ph type="body" sz="quarter" idx="10" hasCustomPrompt="1"/>
          </p:nvPr>
        </p:nvSpPr>
        <p:spPr>
          <a:xfrm>
            <a:off x="396991" y="2504043"/>
            <a:ext cx="2700337" cy="381000"/>
          </a:xfrm>
        </p:spPr>
        <p:txBody>
          <a:bodyPr numCol="1">
            <a:noAutofit/>
          </a:bodyPr>
          <a:lstStyle>
            <a:lvl1pPr marL="0" indent="0">
              <a:buNone/>
              <a:defRPr sz="2000" b="1">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Day X</a:t>
            </a:r>
          </a:p>
        </p:txBody>
      </p:sp>
      <p:pic>
        <p:nvPicPr>
          <p:cNvPr id="9" name="Content Placeholder 8"/>
          <p:cNvPicPr>
            <a:picLocks noChangeAspect="1"/>
          </p:cNvPicPr>
          <p:nvPr userDrawn="1"/>
        </p:nvPicPr>
        <p:blipFill rotWithShape="1">
          <a:blip r:embed="rId2">
            <a:extLst>
              <a:ext uri="{28A0092B-C50C-407E-A947-70E740481C1C}">
                <a14:useLocalDpi xmlns:a14="http://schemas.microsoft.com/office/drawing/2010/main" val="0"/>
              </a:ext>
            </a:extLst>
          </a:blip>
          <a:srcRect t="10220"/>
          <a:stretch/>
        </p:blipFill>
        <p:spPr>
          <a:xfrm>
            <a:off x="0" y="0"/>
            <a:ext cx="9144000" cy="560977"/>
          </a:xfrm>
          <a:prstGeom prst="rect">
            <a:avLst/>
          </a:prstGeom>
        </p:spPr>
      </p:pic>
    </p:spTree>
    <p:extLst>
      <p:ext uri="{BB962C8B-B14F-4D97-AF65-F5344CB8AC3E}">
        <p14:creationId xmlns:p14="http://schemas.microsoft.com/office/powerpoint/2010/main" val="3407674425"/>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Blank">
    <p:bg>
      <p:bgPr>
        <a:solidFill>
          <a:srgbClr val="BF5700"/>
        </a:solidFill>
        <a:effectLst/>
      </p:bgPr>
    </p:bg>
    <p:spTree>
      <p:nvGrpSpPr>
        <p:cNvPr id="1" name=""/>
        <p:cNvGrpSpPr/>
        <p:nvPr/>
      </p:nvGrpSpPr>
      <p:grpSpPr>
        <a:xfrm>
          <a:off x="0" y="0"/>
          <a:ext cx="0" cy="0"/>
          <a:chOff x="0" y="0"/>
          <a:chExt cx="0" cy="0"/>
        </a:xfrm>
      </p:grpSpPr>
      <p:sp>
        <p:nvSpPr>
          <p:cNvPr id="17" name="Flowchart: Process 16"/>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p>
        </p:txBody>
      </p:sp>
      <p:sp>
        <p:nvSpPr>
          <p:cNvPr id="19" name="Title 1"/>
          <p:cNvSpPr txBox="1">
            <a:spLocks/>
          </p:cNvSpPr>
          <p:nvPr userDrawn="1"/>
        </p:nvSpPr>
        <p:spPr>
          <a:xfrm>
            <a:off x="1425286" y="3851911"/>
            <a:ext cx="6457950" cy="549087"/>
          </a:xfrm>
          <a:prstGeom prst="rect">
            <a:avLst/>
          </a:prstGeom>
        </p:spPr>
        <p:txBody>
          <a:bodyPr vert="horz" lIns="68580" tIns="34290" rIns="68580" bIns="34290" numCol="1"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US" sz="1800" b="1" i="1"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7" name="TextBox 6"/>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 - All Rights Reserved</a:t>
            </a:r>
          </a:p>
        </p:txBody>
      </p:sp>
      <p:sp>
        <p:nvSpPr>
          <p:cNvPr id="9" name="Title 15"/>
          <p:cNvSpPr>
            <a:spLocks noGrp="1"/>
          </p:cNvSpPr>
          <p:nvPr>
            <p:ph type="title" hasCustomPrompt="1"/>
          </p:nvPr>
        </p:nvSpPr>
        <p:spPr>
          <a:xfrm>
            <a:off x="390606" y="2953542"/>
            <a:ext cx="8229600" cy="871860"/>
          </a:xfrm>
        </p:spPr>
        <p:txBody>
          <a:bodyPr numCol="1">
            <a:normAutofit/>
          </a:bodyPr>
          <a:lstStyle>
            <a:lvl1pPr algn="l">
              <a:defRPr sz="4100" b="1" i="1">
                <a:solidFill>
                  <a:schemeClr val="bg1"/>
                </a:solidFill>
                <a:latin typeface="Arial" panose="020B0604020202020204" pitchFamily="34" charset="0"/>
                <a:cs typeface="Arial" panose="020B0604020202020204" pitchFamily="34" charset="0"/>
              </a:defRPr>
            </a:lvl1pPr>
          </a:lstStyle>
          <a:p>
            <a:r>
              <a:rPr lang="en-US" dirty="0"/>
              <a:t>Section Title</a:t>
            </a:r>
          </a:p>
        </p:txBody>
      </p:sp>
    </p:spTree>
    <p:extLst>
      <p:ext uri="{BB962C8B-B14F-4D97-AF65-F5344CB8AC3E}">
        <p14:creationId xmlns:p14="http://schemas.microsoft.com/office/powerpoint/2010/main" val="530890810"/>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Flowchart: Process 9"/>
          <p:cNvSpPr/>
          <p:nvPr userDrawn="1"/>
        </p:nvSpPr>
        <p:spPr>
          <a:xfrm>
            <a:off x="-5871" y="6410337"/>
            <a:ext cx="9155741" cy="457748"/>
          </a:xfrm>
          <a:prstGeom prst="flowChartProcess">
            <a:avLst/>
          </a:prstGeom>
          <a:solidFill>
            <a:srgbClr val="BF5700"/>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8" name="Title 13"/>
          <p:cNvSpPr>
            <a:spLocks noGrp="1"/>
          </p:cNvSpPr>
          <p:nvPr>
            <p:ph type="title" hasCustomPrompt="1"/>
          </p:nvPr>
        </p:nvSpPr>
        <p:spPr>
          <a:xfrm>
            <a:off x="304800" y="0"/>
            <a:ext cx="5470526" cy="653854"/>
          </a:xfrm>
        </p:spPr>
        <p:txBody>
          <a:bodyPr numCol="1">
            <a:normAutofit/>
          </a:bodyPr>
          <a:lstStyle>
            <a:lvl1pPr algn="l">
              <a:defRPr sz="2400" b="1">
                <a:latin typeface="Arial" panose="020B0604020202020204" pitchFamily="34" charset="0"/>
                <a:cs typeface="Arial" panose="020B0604020202020204" pitchFamily="34" charset="0"/>
              </a:defRPr>
            </a:lvl1pPr>
          </a:lstStyle>
          <a:p>
            <a:pPr lvl="0"/>
            <a:r>
              <a:rPr lang="en-US" dirty="0"/>
              <a:t>Click to edit Master text styles</a:t>
            </a:r>
          </a:p>
        </p:txBody>
      </p:sp>
      <p:cxnSp>
        <p:nvCxnSpPr>
          <p:cNvPr id="9" name="Straight Connector 8"/>
          <p:cNvCxnSpPr/>
          <p:nvPr userDrawn="1"/>
        </p:nvCxnSpPr>
        <p:spPr>
          <a:xfrm>
            <a:off x="0" y="653854"/>
            <a:ext cx="9144000" cy="0"/>
          </a:xfrm>
          <a:prstGeom prst="line">
            <a:avLst/>
          </a:prstGeom>
          <a:ln w="41275">
            <a:solidFill>
              <a:srgbClr val="BF5700"/>
            </a:solidFill>
          </a:ln>
        </p:spPr>
        <p:style>
          <a:lnRef idx="1">
            <a:schemeClr val="accent1"/>
          </a:lnRef>
          <a:fillRef idx="0">
            <a:schemeClr val="accent1"/>
          </a:fillRef>
          <a:effectRef idx="0">
            <a:schemeClr val="accent1"/>
          </a:effectRef>
          <a:fontRef idx="minor">
            <a:schemeClr val="tx1"/>
          </a:fontRef>
        </p:style>
      </p:cxnSp>
      <p:sp>
        <p:nvSpPr>
          <p:cNvPr id="19" name="TextBox 18"/>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 - All Rights Reserved</a:t>
            </a:r>
          </a:p>
        </p:txBody>
      </p:sp>
      <p:pic>
        <p:nvPicPr>
          <p:cNvPr id="6" name="Content Placeholder 8"/>
          <p:cNvPicPr>
            <a:picLocks noChangeAspect="1"/>
          </p:cNvPicPr>
          <p:nvPr userDrawn="1"/>
        </p:nvPicPr>
        <p:blipFill rotWithShape="1">
          <a:blip r:embed="rId2">
            <a:extLst>
              <a:ext uri="{28A0092B-C50C-407E-A947-70E740481C1C}">
                <a14:useLocalDpi xmlns:a14="http://schemas.microsoft.com/office/drawing/2010/main" val="0"/>
              </a:ext>
            </a:extLst>
          </a:blip>
          <a:srcRect l="73429" t="14129"/>
          <a:stretch/>
        </p:blipFill>
        <p:spPr>
          <a:xfrm>
            <a:off x="-5871" y="6400800"/>
            <a:ext cx="2179730" cy="481354"/>
          </a:xfrm>
          <a:prstGeom prst="rect">
            <a:avLst/>
          </a:prstGeom>
        </p:spPr>
      </p:pic>
    </p:spTree>
    <p:extLst>
      <p:ext uri="{BB962C8B-B14F-4D97-AF65-F5344CB8AC3E}">
        <p14:creationId xmlns:p14="http://schemas.microsoft.com/office/powerpoint/2010/main" val="3200898694"/>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1E4B87"/>
        </a:solidFill>
        <a:effectLst/>
      </p:bgPr>
    </p:bg>
    <p:spTree>
      <p:nvGrpSpPr>
        <p:cNvPr id="1" name=""/>
        <p:cNvGrpSpPr/>
        <p:nvPr/>
      </p:nvGrpSpPr>
      <p:grpSpPr>
        <a:xfrm>
          <a:off x="0" y="0"/>
          <a:ext cx="0" cy="0"/>
          <a:chOff x="0" y="0"/>
          <a:chExt cx="0" cy="0"/>
        </a:xfrm>
      </p:grpSpPr>
      <p:sp>
        <p:nvSpPr>
          <p:cNvPr id="8" name="Flowchart: Process 7"/>
          <p:cNvSpPr/>
          <p:nvPr userDrawn="1"/>
        </p:nvSpPr>
        <p:spPr>
          <a:xfrm flipV="1">
            <a:off x="426892" y="3691893"/>
            <a:ext cx="6888308" cy="4571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7" name="Title 1"/>
          <p:cNvSpPr txBox="1">
            <a:spLocks/>
          </p:cNvSpPr>
          <p:nvPr userDrawn="1"/>
        </p:nvSpPr>
        <p:spPr>
          <a:xfrm>
            <a:off x="426892" y="3963847"/>
            <a:ext cx="4678508" cy="453389"/>
          </a:xfrm>
          <a:prstGeom prst="rect">
            <a:avLst/>
          </a:prstGeom>
        </p:spPr>
        <p:txBody>
          <a:bodyPr vert="horz" lIns="68580" tIns="34290" rIns="68580" bIns="34290" numCol="1" rtlCol="0" anchor="ctr">
            <a:normAutofit fontScale="825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000" b="1" dirty="0">
                <a:solidFill>
                  <a:schemeClr val="bg1"/>
                </a:solidFill>
                <a:latin typeface="Arial" panose="020B0604020202020204" pitchFamily="34" charset="0"/>
                <a:ea typeface="Roboto" panose="02000000000000000000" pitchFamily="2" charset="0"/>
                <a:cs typeface="Arial" panose="020B0604020202020204" pitchFamily="34" charset="0"/>
              </a:rPr>
              <a:t>The Coding Bootcamp at UCLA Extension  |</a:t>
            </a:r>
            <a:endParaRPr lang="en-US" sz="2000"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18" name="TextBox 17"/>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 - All Rights Reserved</a:t>
            </a:r>
          </a:p>
        </p:txBody>
      </p:sp>
      <p:sp>
        <p:nvSpPr>
          <p:cNvPr id="19" name="Title 15"/>
          <p:cNvSpPr>
            <a:spLocks noGrp="1"/>
          </p:cNvSpPr>
          <p:nvPr>
            <p:ph type="title" hasCustomPrompt="1"/>
          </p:nvPr>
        </p:nvSpPr>
        <p:spPr>
          <a:xfrm>
            <a:off x="390606" y="2953542"/>
            <a:ext cx="8229600" cy="871860"/>
          </a:xfrm>
        </p:spPr>
        <p:txBody>
          <a:bodyPr numCol="1">
            <a:normAutofit/>
          </a:bodyPr>
          <a:lstStyle>
            <a:lvl1pPr algn="l">
              <a:defRPr sz="4100" b="1" i="0" baseline="0">
                <a:solidFill>
                  <a:schemeClr val="bg1"/>
                </a:solidFill>
                <a:latin typeface="Arial" panose="020B0604020202020204" pitchFamily="34" charset="0"/>
                <a:cs typeface="Arial" panose="020B0604020202020204" pitchFamily="34" charset="0"/>
              </a:defRPr>
            </a:lvl1pPr>
          </a:lstStyle>
          <a:p>
            <a:r>
              <a:rPr lang="en-US" dirty="0"/>
              <a:t>Lesson Title</a:t>
            </a:r>
          </a:p>
        </p:txBody>
      </p:sp>
      <p:sp>
        <p:nvSpPr>
          <p:cNvPr id="20" name="Text Placeholder 19"/>
          <p:cNvSpPr>
            <a:spLocks noGrp="1"/>
          </p:cNvSpPr>
          <p:nvPr>
            <p:ph type="body" sz="quarter" idx="11" hasCustomPrompt="1"/>
          </p:nvPr>
        </p:nvSpPr>
        <p:spPr>
          <a:xfrm>
            <a:off x="4953000" y="4000041"/>
            <a:ext cx="2270008" cy="381000"/>
          </a:xfrm>
        </p:spPr>
        <p:txBody>
          <a:bodyPr numCol="1">
            <a:noAutofit/>
          </a:bodyPr>
          <a:lstStyle>
            <a:lvl1pPr marL="0" indent="0">
              <a:buNone/>
              <a:defRPr sz="1700" b="1" baseline="0">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Month, Day, Year</a:t>
            </a:r>
          </a:p>
        </p:txBody>
      </p:sp>
      <p:sp>
        <p:nvSpPr>
          <p:cNvPr id="21" name="Text Placeholder 19"/>
          <p:cNvSpPr>
            <a:spLocks noGrp="1"/>
          </p:cNvSpPr>
          <p:nvPr>
            <p:ph type="body" sz="quarter" idx="10" hasCustomPrompt="1"/>
          </p:nvPr>
        </p:nvSpPr>
        <p:spPr>
          <a:xfrm>
            <a:off x="396991" y="2504043"/>
            <a:ext cx="2700337" cy="381000"/>
          </a:xfrm>
        </p:spPr>
        <p:txBody>
          <a:bodyPr numCol="1">
            <a:noAutofit/>
          </a:bodyPr>
          <a:lstStyle>
            <a:lvl1pPr marL="0" indent="0">
              <a:buNone/>
              <a:defRPr sz="2000" b="1">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Day X</a:t>
            </a:r>
          </a:p>
        </p:txBody>
      </p:sp>
      <p:sp>
        <p:nvSpPr>
          <p:cNvPr id="3" name="Rectangle 2"/>
          <p:cNvSpPr/>
          <p:nvPr userDrawn="1"/>
        </p:nvSpPr>
        <p:spPr>
          <a:xfrm>
            <a:off x="0" y="225480"/>
            <a:ext cx="9144000" cy="4803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pic>
        <p:nvPicPr>
          <p:cNvPr id="10" name="Picture 9"/>
          <p:cNvPicPr>
            <a:picLocks noChangeAspect="1"/>
          </p:cNvPicPr>
          <p:nvPr userDrawn="1"/>
        </p:nvPicPr>
        <p:blipFill>
          <a:blip r:embed="rId2"/>
          <a:stretch>
            <a:fillRect/>
          </a:stretch>
        </p:blipFill>
        <p:spPr>
          <a:xfrm>
            <a:off x="6629400" y="236355"/>
            <a:ext cx="2256037" cy="423421"/>
          </a:xfrm>
          <a:prstGeom prst="rect">
            <a:avLst/>
          </a:prstGeom>
        </p:spPr>
      </p:pic>
      <p:pic>
        <p:nvPicPr>
          <p:cNvPr id="4" name="Picture 3"/>
          <p:cNvPicPr>
            <a:picLocks noChangeAspect="1"/>
          </p:cNvPicPr>
          <p:nvPr userDrawn="1"/>
        </p:nvPicPr>
        <p:blipFill>
          <a:blip r:embed="rId3"/>
          <a:stretch>
            <a:fillRect/>
          </a:stretch>
        </p:blipFill>
        <p:spPr>
          <a:xfrm>
            <a:off x="390606" y="266411"/>
            <a:ext cx="2565400" cy="363308"/>
          </a:xfrm>
          <a:prstGeom prst="rect">
            <a:avLst/>
          </a:prstGeom>
        </p:spPr>
      </p:pic>
    </p:spTree>
    <p:extLst>
      <p:ext uri="{BB962C8B-B14F-4D97-AF65-F5344CB8AC3E}">
        <p14:creationId xmlns:p14="http://schemas.microsoft.com/office/powerpoint/2010/main" val="3364536880"/>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Blank">
    <p:bg>
      <p:bgPr>
        <a:solidFill>
          <a:srgbClr val="1E4B87"/>
        </a:solidFill>
        <a:effectLst/>
      </p:bgPr>
    </p:bg>
    <p:spTree>
      <p:nvGrpSpPr>
        <p:cNvPr id="1" name=""/>
        <p:cNvGrpSpPr/>
        <p:nvPr/>
      </p:nvGrpSpPr>
      <p:grpSpPr>
        <a:xfrm>
          <a:off x="0" y="0"/>
          <a:ext cx="0" cy="0"/>
          <a:chOff x="0" y="0"/>
          <a:chExt cx="0" cy="0"/>
        </a:xfrm>
      </p:grpSpPr>
      <p:sp>
        <p:nvSpPr>
          <p:cNvPr id="17" name="Flowchart: Process 16"/>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p>
        </p:txBody>
      </p:sp>
      <p:sp>
        <p:nvSpPr>
          <p:cNvPr id="19" name="Title 1"/>
          <p:cNvSpPr txBox="1">
            <a:spLocks/>
          </p:cNvSpPr>
          <p:nvPr userDrawn="1"/>
        </p:nvSpPr>
        <p:spPr>
          <a:xfrm>
            <a:off x="1425286" y="3851911"/>
            <a:ext cx="6457950" cy="549087"/>
          </a:xfrm>
          <a:prstGeom prst="rect">
            <a:avLst/>
          </a:prstGeom>
        </p:spPr>
        <p:txBody>
          <a:bodyPr vert="horz" lIns="68580" tIns="34290" rIns="68580" bIns="34290" numCol="1"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US" sz="1800" b="1" i="1"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7" name="TextBox 6"/>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 - All Rights Reserved</a:t>
            </a:r>
          </a:p>
        </p:txBody>
      </p:sp>
      <p:sp>
        <p:nvSpPr>
          <p:cNvPr id="9" name="Title 15"/>
          <p:cNvSpPr>
            <a:spLocks noGrp="1"/>
          </p:cNvSpPr>
          <p:nvPr>
            <p:ph type="title" hasCustomPrompt="1"/>
          </p:nvPr>
        </p:nvSpPr>
        <p:spPr>
          <a:xfrm>
            <a:off x="390606" y="2953542"/>
            <a:ext cx="8229600" cy="871860"/>
          </a:xfrm>
        </p:spPr>
        <p:txBody>
          <a:bodyPr numCol="1">
            <a:normAutofit/>
          </a:bodyPr>
          <a:lstStyle>
            <a:lvl1pPr algn="l">
              <a:defRPr sz="4100" b="1" i="1">
                <a:solidFill>
                  <a:schemeClr val="bg1"/>
                </a:solidFill>
                <a:latin typeface="Arial" panose="020B0604020202020204" pitchFamily="34" charset="0"/>
                <a:cs typeface="Arial" panose="020B0604020202020204" pitchFamily="34" charset="0"/>
              </a:defRPr>
            </a:lvl1pPr>
          </a:lstStyle>
          <a:p>
            <a:r>
              <a:rPr lang="en-US" dirty="0"/>
              <a:t>Section Title</a:t>
            </a:r>
          </a:p>
        </p:txBody>
      </p:sp>
    </p:spTree>
    <p:extLst>
      <p:ext uri="{BB962C8B-B14F-4D97-AF65-F5344CB8AC3E}">
        <p14:creationId xmlns:p14="http://schemas.microsoft.com/office/powerpoint/2010/main" val="223714059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Flowchart: Process 9"/>
          <p:cNvSpPr/>
          <p:nvPr userDrawn="1"/>
        </p:nvSpPr>
        <p:spPr>
          <a:xfrm>
            <a:off x="2514600" y="6410337"/>
            <a:ext cx="6635269" cy="457748"/>
          </a:xfrm>
          <a:prstGeom prst="flowChartProcess">
            <a:avLst/>
          </a:prstGeom>
          <a:solidFill>
            <a:srgbClr val="1E4B87"/>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8" name="Title 13"/>
          <p:cNvSpPr>
            <a:spLocks noGrp="1"/>
          </p:cNvSpPr>
          <p:nvPr>
            <p:ph type="title" hasCustomPrompt="1"/>
          </p:nvPr>
        </p:nvSpPr>
        <p:spPr>
          <a:xfrm>
            <a:off x="304800" y="0"/>
            <a:ext cx="5470526" cy="653854"/>
          </a:xfrm>
        </p:spPr>
        <p:txBody>
          <a:bodyPr numCol="1">
            <a:normAutofit/>
          </a:bodyPr>
          <a:lstStyle>
            <a:lvl1pPr algn="l">
              <a:defRPr sz="2400" b="1">
                <a:latin typeface="Arial" panose="020B0604020202020204" pitchFamily="34" charset="0"/>
                <a:cs typeface="Arial" panose="020B0604020202020204" pitchFamily="34" charset="0"/>
              </a:defRPr>
            </a:lvl1pPr>
          </a:lstStyle>
          <a:p>
            <a:pPr lvl="0"/>
            <a:r>
              <a:rPr lang="en-US" dirty="0"/>
              <a:t>Click to edit Master text styles</a:t>
            </a:r>
          </a:p>
        </p:txBody>
      </p:sp>
      <p:cxnSp>
        <p:nvCxnSpPr>
          <p:cNvPr id="9" name="Straight Connector 8"/>
          <p:cNvCxnSpPr/>
          <p:nvPr userDrawn="1"/>
        </p:nvCxnSpPr>
        <p:spPr>
          <a:xfrm>
            <a:off x="0" y="653854"/>
            <a:ext cx="9144000" cy="0"/>
          </a:xfrm>
          <a:prstGeom prst="line">
            <a:avLst/>
          </a:prstGeom>
          <a:ln w="41275">
            <a:solidFill>
              <a:srgbClr val="BF5700"/>
            </a:solidFill>
          </a:ln>
        </p:spPr>
        <p:style>
          <a:lnRef idx="1">
            <a:schemeClr val="accent1"/>
          </a:lnRef>
          <a:fillRef idx="0">
            <a:schemeClr val="accent1"/>
          </a:fillRef>
          <a:effectRef idx="0">
            <a:schemeClr val="accent1"/>
          </a:effectRef>
          <a:fontRef idx="minor">
            <a:schemeClr val="tx1"/>
          </a:fontRef>
        </p:style>
      </p:cxnSp>
      <p:sp>
        <p:nvSpPr>
          <p:cNvPr id="19" name="TextBox 18"/>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 - All Rights Reserved</a:t>
            </a:r>
          </a:p>
        </p:txBody>
      </p:sp>
      <p:pic>
        <p:nvPicPr>
          <p:cNvPr id="2" name="Picture 1"/>
          <p:cNvPicPr>
            <a:picLocks noChangeAspect="1"/>
          </p:cNvPicPr>
          <p:nvPr userDrawn="1"/>
        </p:nvPicPr>
        <p:blipFill>
          <a:blip r:embed="rId2"/>
          <a:stretch>
            <a:fillRect/>
          </a:stretch>
        </p:blipFill>
        <p:spPr>
          <a:xfrm>
            <a:off x="152400" y="6387213"/>
            <a:ext cx="2256037" cy="423421"/>
          </a:xfrm>
          <a:prstGeom prst="rect">
            <a:avLst/>
          </a:prstGeom>
        </p:spPr>
      </p:pic>
    </p:spTree>
    <p:extLst>
      <p:ext uri="{BB962C8B-B14F-4D97-AF65-F5344CB8AC3E}">
        <p14:creationId xmlns:p14="http://schemas.microsoft.com/office/powerpoint/2010/main" val="4055417425"/>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15" name="Rectangle 14"/>
          <p:cNvSpPr/>
          <p:nvPr userDrawn="1"/>
        </p:nvSpPr>
        <p:spPr>
          <a:xfrm>
            <a:off x="0" y="0"/>
            <a:ext cx="9144000" cy="6858000"/>
          </a:xfrm>
          <a:prstGeom prst="rect">
            <a:avLst/>
          </a:prstGeom>
          <a:solidFill>
            <a:srgbClr val="262626"/>
          </a:solidFill>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16" name="TextBox 15"/>
          <p:cNvSpPr txBox="1"/>
          <p:nvPr userDrawn="1"/>
        </p:nvSpPr>
        <p:spPr>
          <a:xfrm>
            <a:off x="533400" y="6531609"/>
            <a:ext cx="2787650" cy="215204"/>
          </a:xfrm>
          <a:prstGeom prst="rect">
            <a:avLst/>
          </a:prstGeom>
          <a:noFill/>
        </p:spPr>
        <p:txBody>
          <a:bodyPr wrap="square" numCol="1" rtlCol="0">
            <a:spAutoFit/>
          </a:bodyPr>
          <a:lstStyle/>
          <a:p>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 - All Rights Reserved</a:t>
            </a:r>
          </a:p>
        </p:txBody>
      </p:sp>
      <p:sp>
        <p:nvSpPr>
          <p:cNvPr id="17" name="Flowchart: Process 16"/>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p>
        </p:txBody>
      </p:sp>
      <p:sp>
        <p:nvSpPr>
          <p:cNvPr id="19" name="Title 1"/>
          <p:cNvSpPr txBox="1">
            <a:spLocks/>
          </p:cNvSpPr>
          <p:nvPr userDrawn="1"/>
        </p:nvSpPr>
        <p:spPr>
          <a:xfrm>
            <a:off x="1425286" y="3851911"/>
            <a:ext cx="6457950" cy="549087"/>
          </a:xfrm>
          <a:prstGeom prst="rect">
            <a:avLst/>
          </a:prstGeom>
        </p:spPr>
        <p:txBody>
          <a:bodyPr vert="horz" lIns="68580" tIns="34290" rIns="68580" bIns="34290" numCol="1"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US" sz="1800" b="1" i="1"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21" name="Title 15"/>
          <p:cNvSpPr>
            <a:spLocks noGrp="1"/>
          </p:cNvSpPr>
          <p:nvPr>
            <p:ph type="title" hasCustomPrompt="1"/>
          </p:nvPr>
        </p:nvSpPr>
        <p:spPr>
          <a:xfrm>
            <a:off x="390606" y="2953542"/>
            <a:ext cx="8229600" cy="871860"/>
          </a:xfrm>
        </p:spPr>
        <p:txBody>
          <a:bodyPr numCol="1">
            <a:normAutofit/>
          </a:bodyPr>
          <a:lstStyle>
            <a:lvl1pPr algn="l">
              <a:defRPr sz="4100" b="1" i="1">
                <a:solidFill>
                  <a:schemeClr val="bg1"/>
                </a:solidFill>
                <a:latin typeface="Arial" panose="020B0604020202020204" pitchFamily="34" charset="0"/>
                <a:cs typeface="Arial" panose="020B0604020202020204" pitchFamily="34" charset="0"/>
              </a:defRPr>
            </a:lvl1pPr>
          </a:lstStyle>
          <a:p>
            <a:r>
              <a:rPr lang="en-US" dirty="0"/>
              <a:t>Section Title</a:t>
            </a:r>
          </a:p>
        </p:txBody>
      </p:sp>
    </p:spTree>
    <p:extLst>
      <p:ext uri="{BB962C8B-B14F-4D97-AF65-F5344CB8AC3E}">
        <p14:creationId xmlns:p14="http://schemas.microsoft.com/office/powerpoint/2010/main" val="3061862005"/>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cxnSp>
        <p:nvCxnSpPr>
          <p:cNvPr id="12" name="Straight Connector 11"/>
          <p:cNvCxnSpPr/>
          <p:nvPr userDrawn="1"/>
        </p:nvCxnSpPr>
        <p:spPr>
          <a:xfrm>
            <a:off x="0" y="653854"/>
            <a:ext cx="9144000" cy="0"/>
          </a:xfrm>
          <a:prstGeom prst="line">
            <a:avLst/>
          </a:prstGeom>
          <a:ln w="41275">
            <a:solidFill>
              <a:srgbClr val="262626"/>
            </a:solidFill>
          </a:ln>
        </p:spPr>
        <p:style>
          <a:lnRef idx="1">
            <a:schemeClr val="accent1"/>
          </a:lnRef>
          <a:fillRef idx="0">
            <a:schemeClr val="accent1"/>
          </a:fillRef>
          <a:effectRef idx="0">
            <a:schemeClr val="accent1"/>
          </a:effectRef>
          <a:fontRef idx="minor">
            <a:schemeClr val="tx1"/>
          </a:fontRef>
        </p:style>
      </p:cxnSp>
      <p:sp>
        <p:nvSpPr>
          <p:cNvPr id="13" name="Flowchart: Process 12"/>
          <p:cNvSpPr/>
          <p:nvPr userDrawn="1"/>
        </p:nvSpPr>
        <p:spPr>
          <a:xfrm>
            <a:off x="-5871" y="6410337"/>
            <a:ext cx="9155741" cy="457748"/>
          </a:xfrm>
          <a:prstGeom prst="flowChartProcess">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4" name="TextBox 13"/>
          <p:cNvSpPr txBox="1"/>
          <p:nvPr userDrawn="1"/>
        </p:nvSpPr>
        <p:spPr>
          <a:xfrm>
            <a:off x="533400" y="6531609"/>
            <a:ext cx="2787650" cy="215204"/>
          </a:xfrm>
          <a:prstGeom prst="rect">
            <a:avLst/>
          </a:prstGeom>
          <a:noFill/>
        </p:spPr>
        <p:txBody>
          <a:bodyPr wrap="square" numCol="1" rtlCol="0">
            <a:spAutoFit/>
          </a:bodyPr>
          <a:lstStyle/>
          <a:p>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a:t>
            </a:r>
            <a:r>
              <a:rPr lang="en-US" sz="800" baseline="0" dirty="0">
                <a:solidFill>
                  <a:schemeClr val="bg1"/>
                </a:solidFill>
                <a:latin typeface="Arial" panose="020B0604020202020204" pitchFamily="34" charset="0"/>
                <a:ea typeface="Roboto" panose="02000000000000000000" pitchFamily="2"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 All Rights Reserved</a:t>
            </a:r>
          </a:p>
        </p:txBody>
      </p:sp>
      <p:grpSp>
        <p:nvGrpSpPr>
          <p:cNvPr id="15" name="Group 14"/>
          <p:cNvGrpSpPr/>
          <p:nvPr userDrawn="1"/>
        </p:nvGrpSpPr>
        <p:grpSpPr>
          <a:xfrm>
            <a:off x="5232359" y="6411723"/>
            <a:ext cx="3917511" cy="486919"/>
            <a:chOff x="0" y="0"/>
            <a:chExt cx="4827909" cy="600075"/>
          </a:xfrm>
        </p:grpSpPr>
        <p:pic>
          <p:nvPicPr>
            <p:cNvPr id="16" name="Content Placeholder 8"/>
            <p:cNvPicPr>
              <a:picLocks noChangeAspect="1"/>
            </p:cNvPicPr>
            <p:nvPr/>
          </p:nvPicPr>
          <p:blipFill rotWithShape="1">
            <a:blip r:embed="rId2">
              <a:extLst>
                <a:ext uri="{28A0092B-C50C-407E-A947-70E740481C1C}">
                  <a14:useLocalDpi xmlns:a14="http://schemas.microsoft.com/office/drawing/2010/main"/>
                </a:ext>
              </a:extLst>
            </a:blip>
            <a:srcRect l="39450"/>
            <a:stretch/>
          </p:blipFill>
          <p:spPr>
            <a:xfrm>
              <a:off x="496184" y="0"/>
              <a:ext cx="4331725" cy="600075"/>
            </a:xfrm>
            <a:prstGeom prst="rect">
              <a:avLst/>
            </a:prstGeom>
          </p:spPr>
        </p:pic>
        <p:pic>
          <p:nvPicPr>
            <p:cNvPr id="17" name="Content Placeholder 8"/>
            <p:cNvPicPr>
              <a:picLocks noChangeAspect="1"/>
            </p:cNvPicPr>
            <p:nvPr/>
          </p:nvPicPr>
          <p:blipFill rotWithShape="1">
            <a:blip r:embed="rId2">
              <a:extLst>
                <a:ext uri="{28A0092B-C50C-407E-A947-70E740481C1C}">
                  <a14:useLocalDpi xmlns:a14="http://schemas.microsoft.com/office/drawing/2010/main"/>
                </a:ext>
              </a:extLst>
            </a:blip>
            <a:srcRect r="92757"/>
            <a:stretch/>
          </p:blipFill>
          <p:spPr>
            <a:xfrm>
              <a:off x="0" y="0"/>
              <a:ext cx="518160" cy="600075"/>
            </a:xfrm>
            <a:prstGeom prst="rect">
              <a:avLst/>
            </a:prstGeom>
          </p:spPr>
        </p:pic>
      </p:grpSp>
      <p:sp>
        <p:nvSpPr>
          <p:cNvPr id="18" name="Title 13"/>
          <p:cNvSpPr>
            <a:spLocks noGrp="1"/>
          </p:cNvSpPr>
          <p:nvPr>
            <p:ph type="title" hasCustomPrompt="1"/>
          </p:nvPr>
        </p:nvSpPr>
        <p:spPr>
          <a:xfrm>
            <a:off x="304800" y="0"/>
            <a:ext cx="5470526" cy="653854"/>
          </a:xfrm>
        </p:spPr>
        <p:txBody>
          <a:bodyPr numCol="1">
            <a:normAutofit/>
          </a:bodyPr>
          <a:lstStyle>
            <a:lvl1pPr algn="l">
              <a:defRPr sz="2400" b="1">
                <a:latin typeface="Arial" panose="020B0604020202020204" pitchFamily="34" charset="0"/>
                <a:cs typeface="Arial" panose="020B0604020202020204" pitchFamily="34" charset="0"/>
              </a:defRPr>
            </a:lvl1pPr>
          </a:lstStyle>
          <a:p>
            <a:pPr lvl="0"/>
            <a:r>
              <a:rPr lang="en-US" dirty="0"/>
              <a:t>Click to edit Master text styles</a:t>
            </a:r>
          </a:p>
        </p:txBody>
      </p:sp>
    </p:spTree>
    <p:extLst>
      <p:ext uri="{BB962C8B-B14F-4D97-AF65-F5344CB8AC3E}">
        <p14:creationId xmlns:p14="http://schemas.microsoft.com/office/powerpoint/2010/main" val="422311764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9" name="Rectangle 8"/>
          <p:cNvSpPr/>
          <p:nvPr userDrawn="1"/>
        </p:nvSpPr>
        <p:spPr>
          <a:xfrm>
            <a:off x="0" y="0"/>
            <a:ext cx="9144000" cy="6858000"/>
          </a:xfrm>
          <a:prstGeom prst="rect">
            <a:avLst/>
          </a:prstGeom>
          <a:solidFill>
            <a:srgbClr val="1D1A36"/>
          </a:solidFill>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8" name="Flowchart: Process 7"/>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7" name="Title 1"/>
          <p:cNvSpPr txBox="1">
            <a:spLocks/>
          </p:cNvSpPr>
          <p:nvPr userDrawn="1"/>
        </p:nvSpPr>
        <p:spPr>
          <a:xfrm>
            <a:off x="426892" y="3962400"/>
            <a:ext cx="3535508" cy="453389"/>
          </a:xfrm>
          <a:prstGeom prst="rect">
            <a:avLst/>
          </a:prstGeom>
        </p:spPr>
        <p:txBody>
          <a:bodyPr vert="horz" lIns="68580" tIns="34290" rIns="68580" bIns="34290" numCol="1"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000" b="1" dirty="0">
                <a:solidFill>
                  <a:schemeClr val="bg1"/>
                </a:solidFill>
                <a:latin typeface="Arial" panose="020B0604020202020204" pitchFamily="34" charset="0"/>
                <a:ea typeface="Roboto" panose="02000000000000000000" pitchFamily="2" charset="0"/>
                <a:cs typeface="Arial" panose="020B0604020202020204" pitchFamily="34" charset="0"/>
              </a:rPr>
              <a:t>The Coding Bootcamp |</a:t>
            </a:r>
            <a:endParaRPr lang="en-US" sz="2000"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18" name="TextBox 17"/>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 - All Rights Reserved</a:t>
            </a:r>
          </a:p>
        </p:txBody>
      </p:sp>
      <p:sp>
        <p:nvSpPr>
          <p:cNvPr id="19" name="Title 15"/>
          <p:cNvSpPr>
            <a:spLocks noGrp="1"/>
          </p:cNvSpPr>
          <p:nvPr>
            <p:ph type="title" hasCustomPrompt="1"/>
          </p:nvPr>
        </p:nvSpPr>
        <p:spPr>
          <a:xfrm>
            <a:off x="390606" y="2953542"/>
            <a:ext cx="8229600" cy="871860"/>
          </a:xfrm>
        </p:spPr>
        <p:txBody>
          <a:bodyPr numCol="1">
            <a:normAutofit/>
          </a:bodyPr>
          <a:lstStyle>
            <a:lvl1pPr algn="l">
              <a:defRPr sz="4100" b="1" i="0" baseline="0">
                <a:solidFill>
                  <a:schemeClr val="bg1"/>
                </a:solidFill>
                <a:latin typeface="Arial" panose="020B0604020202020204" pitchFamily="34" charset="0"/>
                <a:cs typeface="Arial" panose="020B0604020202020204" pitchFamily="34" charset="0"/>
              </a:defRPr>
            </a:lvl1pPr>
          </a:lstStyle>
          <a:p>
            <a:r>
              <a:rPr lang="en-US" dirty="0"/>
              <a:t>Lesson Title</a:t>
            </a:r>
          </a:p>
        </p:txBody>
      </p:sp>
      <p:sp>
        <p:nvSpPr>
          <p:cNvPr id="20" name="Text Placeholder 19"/>
          <p:cNvSpPr>
            <a:spLocks noGrp="1"/>
          </p:cNvSpPr>
          <p:nvPr>
            <p:ph type="body" sz="quarter" idx="11" hasCustomPrompt="1"/>
          </p:nvPr>
        </p:nvSpPr>
        <p:spPr>
          <a:xfrm>
            <a:off x="3370402" y="4034789"/>
            <a:ext cx="2270008" cy="381000"/>
          </a:xfrm>
        </p:spPr>
        <p:txBody>
          <a:bodyPr numCol="1">
            <a:noAutofit/>
          </a:bodyPr>
          <a:lstStyle>
            <a:lvl1pPr marL="0" indent="0">
              <a:buNone/>
              <a:defRPr sz="2000" b="1" baseline="0">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Month, Day, Year</a:t>
            </a:r>
          </a:p>
        </p:txBody>
      </p:sp>
      <p:sp>
        <p:nvSpPr>
          <p:cNvPr id="21" name="Text Placeholder 19"/>
          <p:cNvSpPr>
            <a:spLocks noGrp="1"/>
          </p:cNvSpPr>
          <p:nvPr>
            <p:ph type="body" sz="quarter" idx="10" hasCustomPrompt="1"/>
          </p:nvPr>
        </p:nvSpPr>
        <p:spPr>
          <a:xfrm>
            <a:off x="396991" y="2504043"/>
            <a:ext cx="2700337" cy="381000"/>
          </a:xfrm>
        </p:spPr>
        <p:txBody>
          <a:bodyPr numCol="1">
            <a:noAutofit/>
          </a:bodyPr>
          <a:lstStyle>
            <a:lvl1pPr marL="0" indent="0">
              <a:buNone/>
              <a:defRPr sz="2000" b="1">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Day X</a:t>
            </a:r>
          </a:p>
        </p:txBody>
      </p:sp>
    </p:spTree>
    <p:extLst>
      <p:ext uri="{BB962C8B-B14F-4D97-AF65-F5344CB8AC3E}">
        <p14:creationId xmlns:p14="http://schemas.microsoft.com/office/powerpoint/2010/main" val="1224983736"/>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Blank">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6" name="Rectangle 5"/>
          <p:cNvSpPr/>
          <p:nvPr userDrawn="1"/>
        </p:nvSpPr>
        <p:spPr>
          <a:xfrm>
            <a:off x="0" y="0"/>
            <a:ext cx="9144000" cy="6858000"/>
          </a:xfrm>
          <a:prstGeom prst="rect">
            <a:avLst/>
          </a:prstGeom>
          <a:solidFill>
            <a:srgbClr val="1D1A36"/>
          </a:solidFill>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17" name="Flowchart: Process 16"/>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p>
        </p:txBody>
      </p:sp>
      <p:sp>
        <p:nvSpPr>
          <p:cNvPr id="19" name="Title 1"/>
          <p:cNvSpPr txBox="1">
            <a:spLocks/>
          </p:cNvSpPr>
          <p:nvPr userDrawn="1"/>
        </p:nvSpPr>
        <p:spPr>
          <a:xfrm>
            <a:off x="1425286" y="3851911"/>
            <a:ext cx="6457950" cy="549087"/>
          </a:xfrm>
          <a:prstGeom prst="rect">
            <a:avLst/>
          </a:prstGeom>
        </p:spPr>
        <p:txBody>
          <a:bodyPr vert="horz" lIns="68580" tIns="34290" rIns="68580" bIns="34290" numCol="1"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US" sz="1800" b="1" i="1"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7" name="TextBox 6"/>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 - All Rights Reserved</a:t>
            </a:r>
          </a:p>
        </p:txBody>
      </p:sp>
      <p:sp>
        <p:nvSpPr>
          <p:cNvPr id="9" name="Title 15"/>
          <p:cNvSpPr>
            <a:spLocks noGrp="1"/>
          </p:cNvSpPr>
          <p:nvPr>
            <p:ph type="title" hasCustomPrompt="1"/>
          </p:nvPr>
        </p:nvSpPr>
        <p:spPr>
          <a:xfrm>
            <a:off x="390606" y="2953542"/>
            <a:ext cx="8229600" cy="871860"/>
          </a:xfrm>
        </p:spPr>
        <p:txBody>
          <a:bodyPr numCol="1">
            <a:normAutofit/>
          </a:bodyPr>
          <a:lstStyle>
            <a:lvl1pPr algn="l">
              <a:defRPr sz="4100" b="1" i="1">
                <a:solidFill>
                  <a:schemeClr val="bg1"/>
                </a:solidFill>
                <a:latin typeface="Arial" panose="020B0604020202020204" pitchFamily="34" charset="0"/>
                <a:cs typeface="Arial" panose="020B0604020202020204" pitchFamily="34" charset="0"/>
              </a:defRPr>
            </a:lvl1pPr>
          </a:lstStyle>
          <a:p>
            <a:r>
              <a:rPr lang="en-US" dirty="0"/>
              <a:t>Section Title</a:t>
            </a:r>
          </a:p>
        </p:txBody>
      </p:sp>
    </p:spTree>
    <p:extLst>
      <p:ext uri="{BB962C8B-B14F-4D97-AF65-F5344CB8AC3E}">
        <p14:creationId xmlns:p14="http://schemas.microsoft.com/office/powerpoint/2010/main" val="310939067"/>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Flowchart: Process 5"/>
          <p:cNvSpPr/>
          <p:nvPr userDrawn="1"/>
        </p:nvSpPr>
        <p:spPr>
          <a:xfrm>
            <a:off x="0" y="6418964"/>
            <a:ext cx="9155741" cy="457748"/>
          </a:xfrm>
          <a:prstGeom prst="flowChartProcess">
            <a:avLst/>
          </a:prstGeom>
          <a:solidFill>
            <a:srgbClr val="1D1A36"/>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8" name="Title 13"/>
          <p:cNvSpPr>
            <a:spLocks noGrp="1"/>
          </p:cNvSpPr>
          <p:nvPr>
            <p:ph type="title" hasCustomPrompt="1"/>
          </p:nvPr>
        </p:nvSpPr>
        <p:spPr>
          <a:xfrm>
            <a:off x="304800" y="0"/>
            <a:ext cx="5470526" cy="653854"/>
          </a:xfrm>
        </p:spPr>
        <p:txBody>
          <a:bodyPr numCol="1">
            <a:normAutofit/>
          </a:bodyPr>
          <a:lstStyle>
            <a:lvl1pPr algn="l">
              <a:defRPr sz="2400" b="1">
                <a:latin typeface="Arial" panose="020B0604020202020204" pitchFamily="34" charset="0"/>
                <a:cs typeface="Arial" panose="020B0604020202020204" pitchFamily="34" charset="0"/>
              </a:defRPr>
            </a:lvl1pPr>
          </a:lstStyle>
          <a:p>
            <a:pPr lvl="0"/>
            <a:r>
              <a:rPr lang="en-US" dirty="0"/>
              <a:t>Click to edit Master text styles</a:t>
            </a:r>
          </a:p>
        </p:txBody>
      </p:sp>
      <p:sp>
        <p:nvSpPr>
          <p:cNvPr id="19" name="TextBox 18"/>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 - All Rights Reserved</a:t>
            </a:r>
          </a:p>
        </p:txBody>
      </p:sp>
      <p:cxnSp>
        <p:nvCxnSpPr>
          <p:cNvPr id="7" name="Straight Connector 6"/>
          <p:cNvCxnSpPr/>
          <p:nvPr userDrawn="1"/>
        </p:nvCxnSpPr>
        <p:spPr>
          <a:xfrm>
            <a:off x="0" y="653854"/>
            <a:ext cx="9144000" cy="0"/>
          </a:xfrm>
          <a:prstGeom prst="line">
            <a:avLst/>
          </a:prstGeom>
          <a:ln w="41275">
            <a:solidFill>
              <a:srgbClr val="C8323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8728344"/>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8925578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6" name="Picture 1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64080"/>
          </a:xfrm>
          <a:prstGeom prst="rect">
            <a:avLst/>
          </a:prstGeom>
        </p:spPr>
      </p:pic>
      <p:sp>
        <p:nvSpPr>
          <p:cNvPr id="8" name="Flowchart: Process 7"/>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7" name="Title 1"/>
          <p:cNvSpPr txBox="1">
            <a:spLocks/>
          </p:cNvSpPr>
          <p:nvPr userDrawn="1"/>
        </p:nvSpPr>
        <p:spPr>
          <a:xfrm>
            <a:off x="426892" y="3962400"/>
            <a:ext cx="3535508" cy="453389"/>
          </a:xfrm>
          <a:prstGeom prst="rect">
            <a:avLst/>
          </a:prstGeom>
        </p:spPr>
        <p:txBody>
          <a:bodyPr vert="horz" lIns="68580" tIns="34290" rIns="68580" bIns="34290" numCol="1"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000" b="1" dirty="0">
                <a:solidFill>
                  <a:schemeClr val="bg1"/>
                </a:solidFill>
                <a:latin typeface="Arial" panose="020B0604020202020204" pitchFamily="34" charset="0"/>
                <a:ea typeface="Roboto" panose="02000000000000000000" pitchFamily="2" charset="0"/>
                <a:cs typeface="Arial" panose="020B0604020202020204" pitchFamily="34" charset="0"/>
              </a:rPr>
              <a:t>Rutgers Coding Bootcamp |</a:t>
            </a:r>
            <a:endParaRPr lang="en-US" sz="2000"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18" name="TextBox 17"/>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 - All Rights Reserved</a:t>
            </a:r>
          </a:p>
        </p:txBody>
      </p:sp>
      <p:sp>
        <p:nvSpPr>
          <p:cNvPr id="19" name="Title 15"/>
          <p:cNvSpPr>
            <a:spLocks noGrp="1"/>
          </p:cNvSpPr>
          <p:nvPr>
            <p:ph type="title" hasCustomPrompt="1"/>
          </p:nvPr>
        </p:nvSpPr>
        <p:spPr>
          <a:xfrm>
            <a:off x="390606" y="2953542"/>
            <a:ext cx="8229600" cy="871860"/>
          </a:xfrm>
        </p:spPr>
        <p:txBody>
          <a:bodyPr numCol="1">
            <a:normAutofit/>
          </a:bodyPr>
          <a:lstStyle>
            <a:lvl1pPr algn="l">
              <a:defRPr sz="4100" b="1" i="0" baseline="0">
                <a:solidFill>
                  <a:schemeClr val="bg1"/>
                </a:solidFill>
                <a:latin typeface="Arial" panose="020B0604020202020204" pitchFamily="34" charset="0"/>
                <a:cs typeface="Arial" panose="020B0604020202020204" pitchFamily="34" charset="0"/>
              </a:defRPr>
            </a:lvl1pPr>
          </a:lstStyle>
          <a:p>
            <a:r>
              <a:rPr lang="en-US" dirty="0"/>
              <a:t>Lesson Title</a:t>
            </a:r>
          </a:p>
        </p:txBody>
      </p:sp>
      <p:sp>
        <p:nvSpPr>
          <p:cNvPr id="20" name="Text Placeholder 19"/>
          <p:cNvSpPr>
            <a:spLocks noGrp="1"/>
          </p:cNvSpPr>
          <p:nvPr>
            <p:ph type="body" sz="quarter" idx="11" hasCustomPrompt="1"/>
          </p:nvPr>
        </p:nvSpPr>
        <p:spPr>
          <a:xfrm>
            <a:off x="3962400" y="4037683"/>
            <a:ext cx="2270008" cy="381000"/>
          </a:xfrm>
        </p:spPr>
        <p:txBody>
          <a:bodyPr numCol="1">
            <a:noAutofit/>
          </a:bodyPr>
          <a:lstStyle>
            <a:lvl1pPr marL="0" indent="0">
              <a:buNone/>
              <a:defRPr sz="2000" b="1" baseline="0">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Month, Day, Year</a:t>
            </a:r>
          </a:p>
        </p:txBody>
      </p:sp>
      <p:sp>
        <p:nvSpPr>
          <p:cNvPr id="21" name="Text Placeholder 19"/>
          <p:cNvSpPr>
            <a:spLocks noGrp="1"/>
          </p:cNvSpPr>
          <p:nvPr>
            <p:ph type="body" sz="quarter" idx="10" hasCustomPrompt="1"/>
          </p:nvPr>
        </p:nvSpPr>
        <p:spPr>
          <a:xfrm>
            <a:off x="396991" y="2504043"/>
            <a:ext cx="2700337" cy="381000"/>
          </a:xfrm>
        </p:spPr>
        <p:txBody>
          <a:bodyPr numCol="1">
            <a:noAutofit/>
          </a:bodyPr>
          <a:lstStyle>
            <a:lvl1pPr marL="0" indent="0">
              <a:buNone/>
              <a:defRPr sz="2000" b="1">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Day X</a:t>
            </a:r>
          </a:p>
        </p:txBody>
      </p:sp>
    </p:spTree>
    <p:extLst>
      <p:ext uri="{BB962C8B-B14F-4D97-AF65-F5344CB8AC3E}">
        <p14:creationId xmlns:p14="http://schemas.microsoft.com/office/powerpoint/2010/main" val="2142028284"/>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64080"/>
          </a:xfrm>
          <a:prstGeom prst="rect">
            <a:avLst/>
          </a:prstGeom>
        </p:spPr>
      </p:pic>
      <p:sp>
        <p:nvSpPr>
          <p:cNvPr id="17" name="Flowchart: Process 16"/>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p>
        </p:txBody>
      </p:sp>
      <p:sp>
        <p:nvSpPr>
          <p:cNvPr id="19" name="Title 1"/>
          <p:cNvSpPr txBox="1">
            <a:spLocks/>
          </p:cNvSpPr>
          <p:nvPr userDrawn="1"/>
        </p:nvSpPr>
        <p:spPr>
          <a:xfrm>
            <a:off x="1425286" y="3851911"/>
            <a:ext cx="6457950" cy="549087"/>
          </a:xfrm>
          <a:prstGeom prst="rect">
            <a:avLst/>
          </a:prstGeom>
        </p:spPr>
        <p:txBody>
          <a:bodyPr vert="horz" lIns="68580" tIns="34290" rIns="68580" bIns="34290" numCol="1"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US" sz="1800" b="1" i="1"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7" name="TextBox 6"/>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 - All Rights Reserved</a:t>
            </a:r>
          </a:p>
        </p:txBody>
      </p:sp>
      <p:sp>
        <p:nvSpPr>
          <p:cNvPr id="9" name="Title 15"/>
          <p:cNvSpPr>
            <a:spLocks noGrp="1"/>
          </p:cNvSpPr>
          <p:nvPr>
            <p:ph type="title" hasCustomPrompt="1"/>
          </p:nvPr>
        </p:nvSpPr>
        <p:spPr>
          <a:xfrm>
            <a:off x="390606" y="2953542"/>
            <a:ext cx="8229600" cy="871860"/>
          </a:xfrm>
        </p:spPr>
        <p:txBody>
          <a:bodyPr numCol="1">
            <a:normAutofit/>
          </a:bodyPr>
          <a:lstStyle>
            <a:lvl1pPr algn="l">
              <a:defRPr sz="4100" b="1" i="1">
                <a:solidFill>
                  <a:schemeClr val="bg1"/>
                </a:solidFill>
                <a:latin typeface="Arial" panose="020B0604020202020204" pitchFamily="34" charset="0"/>
                <a:cs typeface="Arial" panose="020B0604020202020204" pitchFamily="34" charset="0"/>
              </a:defRPr>
            </a:lvl1pPr>
          </a:lstStyle>
          <a:p>
            <a:r>
              <a:rPr lang="en-US" dirty="0"/>
              <a:t>Section Title</a:t>
            </a:r>
          </a:p>
        </p:txBody>
      </p:sp>
    </p:spTree>
    <p:extLst>
      <p:ext uri="{BB962C8B-B14F-4D97-AF65-F5344CB8AC3E}">
        <p14:creationId xmlns:p14="http://schemas.microsoft.com/office/powerpoint/2010/main" val="205929742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slideLayout" Target="../slideLayouts/slideLayout5.xml"/><Relationship Id="rId1" Type="http://schemas.openxmlformats.org/officeDocument/2006/relationships/slideLayout" Target="../slideLayouts/slideLayout4.xml"/><Relationship Id="rId5" Type="http://schemas.openxmlformats.org/officeDocument/2006/relationships/theme" Target="../theme/theme2.xml"/><Relationship Id="rId4" Type="http://schemas.openxmlformats.org/officeDocument/2006/relationships/slideLayout" Target="../slideLayouts/slideLayout7.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slideLayout" Target="../slideLayouts/slideLayout9.xml"/><Relationship Id="rId1" Type="http://schemas.openxmlformats.org/officeDocument/2006/relationships/slideLayout" Target="../slideLayouts/slideLayout8.xml"/><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slideLayout" Target="../slideLayouts/slideLayout12.xml"/><Relationship Id="rId1" Type="http://schemas.openxmlformats.org/officeDocument/2006/relationships/slideLayout" Target="../slideLayouts/slideLayout11.xml"/><Relationship Id="rId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slideLayout" Target="../slideLayouts/slideLayout15.xml"/><Relationship Id="rId1" Type="http://schemas.openxmlformats.org/officeDocument/2006/relationships/slideLayout" Target="../slideLayouts/slideLayout14.xml"/><Relationship Id="rId4"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slideLayout" Target="../slideLayouts/slideLayout18.xml"/><Relationship Id="rId1" Type="http://schemas.openxmlformats.org/officeDocument/2006/relationships/slideLayout" Target="../slideLayouts/slideLayout17.xml"/><Relationship Id="rId4" Type="http://schemas.openxmlformats.org/officeDocument/2006/relationships/theme" Target="../theme/theme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numCol="1" rtlCol="0" anchor="ctr">
            <a:normAutofit/>
          </a:bodyPr>
          <a:lstStyle/>
          <a:p>
            <a:r>
              <a:rPr lang="en-US"/>
              <a:t>Click to edit Master title style</a:t>
            </a:r>
          </a:p>
        </p:txBody>
      </p:sp>
      <p:sp>
        <p:nvSpPr>
          <p:cNvPr id="3" name="Text Placeholder 2"/>
          <p:cNvSpPr>
            <a:spLocks noGrp="1"/>
          </p:cNvSpPr>
          <p:nvPr>
            <p:ph type="body" idx="1"/>
          </p:nvPr>
        </p:nvSpPr>
        <p:spPr>
          <a:xfrm>
            <a:off x="457200" y="1600202"/>
            <a:ext cx="8229600" cy="4525963"/>
          </a:xfrm>
          <a:prstGeom prst="rect">
            <a:avLst/>
          </a:prstGeom>
        </p:spPr>
        <p:txBody>
          <a:bodyPr vert="horz" lIns="91440" tIns="45720" rIns="91440" bIns="45720" numCol="1"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2"/>
            <a:ext cx="2133600" cy="365125"/>
          </a:xfrm>
          <a:prstGeom prst="rect">
            <a:avLst/>
          </a:prstGeom>
        </p:spPr>
        <p:txBody>
          <a:bodyPr vert="horz" lIns="91440" tIns="45720" rIns="91440" bIns="45720" numCol="1" rtlCol="0" anchor="ctr"/>
          <a:lstStyle>
            <a:lvl1pPr algn="l">
              <a:defRPr sz="900">
                <a:solidFill>
                  <a:schemeClr val="tx1">
                    <a:tint val="75000"/>
                  </a:schemeClr>
                </a:solidFill>
              </a:defRPr>
            </a:lvl1pPr>
          </a:lstStyle>
          <a:p>
            <a:fld id="{06F2DAE4-C87D-464C-8529-C68309DD1CFC}" type="datetimeFigureOut">
              <a:rPr lang="en-US" smtClean="0"/>
              <a:t>4/16/2017</a:t>
            </a:fld>
            <a:endParaRPr lang="en-US"/>
          </a:p>
        </p:txBody>
      </p:sp>
      <p:sp>
        <p:nvSpPr>
          <p:cNvPr id="5" name="Footer Placeholder 4"/>
          <p:cNvSpPr>
            <a:spLocks noGrp="1"/>
          </p:cNvSpPr>
          <p:nvPr>
            <p:ph type="ftr" sz="quarter" idx="3"/>
          </p:nvPr>
        </p:nvSpPr>
        <p:spPr>
          <a:xfrm>
            <a:off x="3124200" y="6356352"/>
            <a:ext cx="2895600" cy="365125"/>
          </a:xfrm>
          <a:prstGeom prst="rect">
            <a:avLst/>
          </a:prstGeom>
        </p:spPr>
        <p:txBody>
          <a:bodyPr vert="horz" lIns="91440" tIns="45720" rIns="91440" bIns="45720" numCol="1"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2"/>
            <a:ext cx="2133600" cy="365125"/>
          </a:xfrm>
          <a:prstGeom prst="rect">
            <a:avLst/>
          </a:prstGeom>
        </p:spPr>
        <p:txBody>
          <a:bodyPr vert="horz" lIns="91440" tIns="45720" rIns="91440" bIns="45720" numCol="1" rtlCol="0" anchor="ctr"/>
          <a:lstStyle>
            <a:lvl1pPr algn="r">
              <a:defRPr sz="900">
                <a:solidFill>
                  <a:schemeClr val="tx1">
                    <a:tint val="75000"/>
                  </a:schemeClr>
                </a:solidFill>
              </a:defRPr>
            </a:lvl1pPr>
          </a:lstStyle>
          <a:p>
            <a:fld id="{A293EFAE-FD48-41B9-84A3-494A8D6694C5}" type="slidenum">
              <a:rPr lang="en-US" smtClean="0"/>
              <a:t>‹#›</a:t>
            </a:fld>
            <a:endParaRPr lang="en-US"/>
          </a:p>
        </p:txBody>
      </p:sp>
    </p:spTree>
    <p:extLst>
      <p:ext uri="{BB962C8B-B14F-4D97-AF65-F5344CB8AC3E}">
        <p14:creationId xmlns:p14="http://schemas.microsoft.com/office/powerpoint/2010/main" val="3455678118"/>
      </p:ext>
    </p:extLst>
  </p:cSld>
  <p:clrMap bg1="lt1" tx1="dk1" bg2="lt2" tx2="dk2" accent1="accent1" accent2="accent2" accent3="accent3" accent4="accent4" accent5="accent5" accent6="accent6" hlink="hlink" folHlink="folHlink"/>
  <p:sldLayoutIdLst>
    <p:sldLayoutId id="2147483648" r:id="rId1"/>
    <p:sldLayoutId id="2147483649" r:id="rId2"/>
    <p:sldLayoutId id="2147483650" r:id="rId3"/>
  </p:sldLayoutIdLst>
  <p:transition>
    <p:fade/>
  </p:transition>
  <p:txStyles>
    <p:titleStyle>
      <a:lvl1pPr algn="ctr" defTabSz="685800" rtl="0" eaLnBrk="1" latinLnBrk="0" hangingPunct="1">
        <a:spcBef>
          <a:spcPct val="0"/>
        </a:spcBef>
        <a:buNone/>
        <a:defRPr sz="3300" kern="1200">
          <a:solidFill>
            <a:schemeClr val="tx1"/>
          </a:solidFill>
          <a:latin typeface="+mj-lt"/>
          <a:ea typeface="+mj-ea"/>
          <a:cs typeface="+mj-cs"/>
        </a:defRPr>
      </a:lvl1pPr>
    </p:titleStyle>
    <p:body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5"/>
            <a:ext cx="7886700" cy="1325563"/>
          </a:xfrm>
          <a:prstGeom prst="rect">
            <a:avLst/>
          </a:prstGeom>
        </p:spPr>
        <p:txBody>
          <a:bodyPr vert="horz" lIns="91440" tIns="45720" rIns="91440" bIns="45720" numCol="1"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numCol="1"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0"/>
            <a:ext cx="2057400" cy="365125"/>
          </a:xfrm>
          <a:prstGeom prst="rect">
            <a:avLst/>
          </a:prstGeom>
        </p:spPr>
        <p:txBody>
          <a:bodyPr vert="horz" lIns="91440" tIns="45720" rIns="91440" bIns="45720" numCol="1" rtlCol="0" anchor="ctr"/>
          <a:lstStyle>
            <a:lvl1pPr algn="l">
              <a:defRPr sz="1200">
                <a:solidFill>
                  <a:schemeClr val="tx1">
                    <a:tint val="75000"/>
                  </a:schemeClr>
                </a:solidFill>
              </a:defRPr>
            </a:lvl1pPr>
          </a:lstStyle>
          <a:p>
            <a:fld id="{B65C9255-9F07-4181-9AD2-897FFC0A3B7E}" type="datetimeFigureOut">
              <a:rPr lang="en-US" smtClean="0"/>
              <a:t>4/16/2017</a:t>
            </a:fld>
            <a:endParaRPr lang="en-US"/>
          </a:p>
        </p:txBody>
      </p:sp>
      <p:sp>
        <p:nvSpPr>
          <p:cNvPr id="5" name="Footer Placeholder 4"/>
          <p:cNvSpPr>
            <a:spLocks noGrp="1"/>
          </p:cNvSpPr>
          <p:nvPr>
            <p:ph type="ftr" sz="quarter" idx="3"/>
          </p:nvPr>
        </p:nvSpPr>
        <p:spPr>
          <a:xfrm>
            <a:off x="3028950" y="6356350"/>
            <a:ext cx="3086100" cy="365125"/>
          </a:xfrm>
          <a:prstGeom prst="rect">
            <a:avLst/>
          </a:prstGeom>
        </p:spPr>
        <p:txBody>
          <a:bodyPr vert="horz" lIns="91440" tIns="45720" rIns="91440" bIns="45720" numCol="1"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0"/>
            <a:ext cx="2057400" cy="365125"/>
          </a:xfrm>
          <a:prstGeom prst="rect">
            <a:avLst/>
          </a:prstGeom>
        </p:spPr>
        <p:txBody>
          <a:bodyPr vert="horz" lIns="91440" tIns="45720" rIns="91440" bIns="45720" numCol="1" rtlCol="0" anchor="ctr"/>
          <a:lstStyle>
            <a:lvl1pPr algn="r">
              <a:defRPr sz="1200">
                <a:solidFill>
                  <a:schemeClr val="tx1">
                    <a:tint val="75000"/>
                  </a:schemeClr>
                </a:solidFill>
              </a:defRPr>
            </a:lvl1pPr>
          </a:lstStyle>
          <a:p>
            <a:fld id="{48538348-225F-4A43-A9B7-C9ABE3CA2066}" type="slidenum">
              <a:rPr lang="en-US" smtClean="0"/>
              <a:t>‹#›</a:t>
            </a:fld>
            <a:endParaRPr lang="en-US"/>
          </a:p>
        </p:txBody>
      </p:sp>
    </p:spTree>
    <p:extLst>
      <p:ext uri="{BB962C8B-B14F-4D97-AF65-F5344CB8AC3E}">
        <p14:creationId xmlns:p14="http://schemas.microsoft.com/office/powerpoint/2010/main" val="1234816427"/>
      </p:ext>
    </p:extLst>
  </p:cSld>
  <p:clrMap bg1="lt1" tx1="dk1" bg2="lt2" tx2="dk2" accent1="accent1" accent2="accent2" accent3="accent3" accent4="accent4" accent5="accent5" accent6="accent6" hlink="hlink" folHlink="folHlink"/>
  <p:sldLayoutIdLst>
    <p:sldLayoutId id="2147483651" r:id="rId1"/>
    <p:sldLayoutId id="2147483652" r:id="rId2"/>
    <p:sldLayoutId id="2147483653" r:id="rId3"/>
    <p:sldLayoutId id="2147483654"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5"/>
            <a:ext cx="7886700" cy="1325563"/>
          </a:xfrm>
          <a:prstGeom prst="rect">
            <a:avLst/>
          </a:prstGeom>
        </p:spPr>
        <p:txBody>
          <a:bodyPr vert="horz" lIns="91440" tIns="45720" rIns="91440" bIns="45720" numCol="1"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numCol="1"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0"/>
            <a:ext cx="2057400" cy="365125"/>
          </a:xfrm>
          <a:prstGeom prst="rect">
            <a:avLst/>
          </a:prstGeom>
        </p:spPr>
        <p:txBody>
          <a:bodyPr vert="horz" lIns="91440" tIns="45720" rIns="91440" bIns="45720" numCol="1" rtlCol="0" anchor="ctr"/>
          <a:lstStyle>
            <a:lvl1pPr algn="l">
              <a:defRPr sz="1200">
                <a:solidFill>
                  <a:schemeClr val="tx1">
                    <a:tint val="75000"/>
                  </a:schemeClr>
                </a:solidFill>
              </a:defRPr>
            </a:lvl1pPr>
          </a:lstStyle>
          <a:p>
            <a:fld id="{B65C9255-9F07-4181-9AD2-897FFC0A3B7E}" type="datetimeFigureOut">
              <a:rPr lang="en-US" smtClean="0"/>
              <a:t>4/16/2017</a:t>
            </a:fld>
            <a:endParaRPr lang="en-US"/>
          </a:p>
        </p:txBody>
      </p:sp>
      <p:sp>
        <p:nvSpPr>
          <p:cNvPr id="5" name="Footer Placeholder 4"/>
          <p:cNvSpPr>
            <a:spLocks noGrp="1"/>
          </p:cNvSpPr>
          <p:nvPr>
            <p:ph type="ftr" sz="quarter" idx="3"/>
          </p:nvPr>
        </p:nvSpPr>
        <p:spPr>
          <a:xfrm>
            <a:off x="3028950" y="6356350"/>
            <a:ext cx="3086100" cy="365125"/>
          </a:xfrm>
          <a:prstGeom prst="rect">
            <a:avLst/>
          </a:prstGeom>
        </p:spPr>
        <p:txBody>
          <a:bodyPr vert="horz" lIns="91440" tIns="45720" rIns="91440" bIns="45720" numCol="1"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0"/>
            <a:ext cx="2057400" cy="365125"/>
          </a:xfrm>
          <a:prstGeom prst="rect">
            <a:avLst/>
          </a:prstGeom>
        </p:spPr>
        <p:txBody>
          <a:bodyPr vert="horz" lIns="91440" tIns="45720" rIns="91440" bIns="45720" numCol="1" rtlCol="0" anchor="ctr"/>
          <a:lstStyle>
            <a:lvl1pPr algn="r">
              <a:defRPr sz="1200">
                <a:solidFill>
                  <a:schemeClr val="tx1">
                    <a:tint val="75000"/>
                  </a:schemeClr>
                </a:solidFill>
              </a:defRPr>
            </a:lvl1pPr>
          </a:lstStyle>
          <a:p>
            <a:fld id="{48538348-225F-4A43-A9B7-C9ABE3CA2066}" type="slidenum">
              <a:rPr lang="en-US" smtClean="0"/>
              <a:t>‹#›</a:t>
            </a:fld>
            <a:endParaRPr lang="en-US"/>
          </a:p>
        </p:txBody>
      </p:sp>
    </p:spTree>
    <p:extLst>
      <p:ext uri="{BB962C8B-B14F-4D97-AF65-F5344CB8AC3E}">
        <p14:creationId xmlns:p14="http://schemas.microsoft.com/office/powerpoint/2010/main" val="587565515"/>
      </p:ext>
    </p:extLst>
  </p:cSld>
  <p:clrMap bg1="lt1" tx1="dk1" bg2="lt2" tx2="dk2" accent1="accent1" accent2="accent2" accent3="accent3" accent4="accent4" accent5="accent5" accent6="accent6" hlink="hlink" folHlink="folHlink"/>
  <p:sldLayoutIdLst>
    <p:sldLayoutId id="2147483655" r:id="rId1"/>
    <p:sldLayoutId id="2147483656" r:id="rId2"/>
    <p:sldLayoutId id="2147483657"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5"/>
            <a:ext cx="7886700" cy="1325563"/>
          </a:xfrm>
          <a:prstGeom prst="rect">
            <a:avLst/>
          </a:prstGeom>
        </p:spPr>
        <p:txBody>
          <a:bodyPr vert="horz" lIns="91440" tIns="45720" rIns="91440" bIns="45720" numCol="1"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numCol="1"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0"/>
            <a:ext cx="2057400" cy="365125"/>
          </a:xfrm>
          <a:prstGeom prst="rect">
            <a:avLst/>
          </a:prstGeom>
        </p:spPr>
        <p:txBody>
          <a:bodyPr vert="horz" lIns="91440" tIns="45720" rIns="91440" bIns="45720" numCol="1" rtlCol="0" anchor="ctr"/>
          <a:lstStyle>
            <a:lvl1pPr algn="l">
              <a:defRPr sz="1200">
                <a:solidFill>
                  <a:schemeClr val="tx1">
                    <a:tint val="75000"/>
                  </a:schemeClr>
                </a:solidFill>
              </a:defRPr>
            </a:lvl1pPr>
          </a:lstStyle>
          <a:p>
            <a:fld id="{B65C9255-9F07-4181-9AD2-897FFC0A3B7E}" type="datetimeFigureOut">
              <a:rPr lang="en-US" smtClean="0"/>
              <a:t>4/16/2017</a:t>
            </a:fld>
            <a:endParaRPr lang="en-US"/>
          </a:p>
        </p:txBody>
      </p:sp>
      <p:sp>
        <p:nvSpPr>
          <p:cNvPr id="5" name="Footer Placeholder 4"/>
          <p:cNvSpPr>
            <a:spLocks noGrp="1"/>
          </p:cNvSpPr>
          <p:nvPr>
            <p:ph type="ftr" sz="quarter" idx="3"/>
          </p:nvPr>
        </p:nvSpPr>
        <p:spPr>
          <a:xfrm>
            <a:off x="3028950" y="6356350"/>
            <a:ext cx="3086100" cy="365125"/>
          </a:xfrm>
          <a:prstGeom prst="rect">
            <a:avLst/>
          </a:prstGeom>
        </p:spPr>
        <p:txBody>
          <a:bodyPr vert="horz" lIns="91440" tIns="45720" rIns="91440" bIns="45720" numCol="1"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0"/>
            <a:ext cx="2057400" cy="365125"/>
          </a:xfrm>
          <a:prstGeom prst="rect">
            <a:avLst/>
          </a:prstGeom>
        </p:spPr>
        <p:txBody>
          <a:bodyPr vert="horz" lIns="91440" tIns="45720" rIns="91440" bIns="45720" numCol="1" rtlCol="0" anchor="ctr"/>
          <a:lstStyle>
            <a:lvl1pPr algn="r">
              <a:defRPr sz="1200">
                <a:solidFill>
                  <a:schemeClr val="tx1">
                    <a:tint val="75000"/>
                  </a:schemeClr>
                </a:solidFill>
              </a:defRPr>
            </a:lvl1pPr>
          </a:lstStyle>
          <a:p>
            <a:fld id="{48538348-225F-4A43-A9B7-C9ABE3CA2066}" type="slidenum">
              <a:rPr lang="en-US" smtClean="0"/>
              <a:t>‹#›</a:t>
            </a:fld>
            <a:endParaRPr lang="en-US"/>
          </a:p>
        </p:txBody>
      </p:sp>
    </p:spTree>
    <p:extLst>
      <p:ext uri="{BB962C8B-B14F-4D97-AF65-F5344CB8AC3E}">
        <p14:creationId xmlns:p14="http://schemas.microsoft.com/office/powerpoint/2010/main" val="1108297178"/>
      </p:ext>
    </p:extLst>
  </p:cSld>
  <p:clrMap bg1="lt1" tx1="dk1" bg2="lt2" tx2="dk2" accent1="accent1" accent2="accent2" accent3="accent3" accent4="accent4" accent5="accent5" accent6="accent6" hlink="hlink" folHlink="folHlink"/>
  <p:sldLayoutIdLst>
    <p:sldLayoutId id="2147483658" r:id="rId1"/>
    <p:sldLayoutId id="2147483659" r:id="rId2"/>
    <p:sldLayoutId id="2147483660"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5"/>
            <a:ext cx="7886700" cy="1325563"/>
          </a:xfrm>
          <a:prstGeom prst="rect">
            <a:avLst/>
          </a:prstGeom>
        </p:spPr>
        <p:txBody>
          <a:bodyPr vert="horz" lIns="91440" tIns="45720" rIns="91440" bIns="45720" numCol="1"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numCol="1"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0"/>
            <a:ext cx="2057400" cy="365125"/>
          </a:xfrm>
          <a:prstGeom prst="rect">
            <a:avLst/>
          </a:prstGeom>
        </p:spPr>
        <p:txBody>
          <a:bodyPr vert="horz" lIns="91440" tIns="45720" rIns="91440" bIns="45720" numCol="1" rtlCol="0" anchor="ctr"/>
          <a:lstStyle>
            <a:lvl1pPr algn="l">
              <a:defRPr sz="1200">
                <a:solidFill>
                  <a:schemeClr val="tx1">
                    <a:tint val="75000"/>
                  </a:schemeClr>
                </a:solidFill>
              </a:defRPr>
            </a:lvl1pPr>
          </a:lstStyle>
          <a:p>
            <a:fld id="{B65C9255-9F07-4181-9AD2-897FFC0A3B7E}" type="datetimeFigureOut">
              <a:rPr lang="en-US" smtClean="0"/>
              <a:t>4/16/2017</a:t>
            </a:fld>
            <a:endParaRPr lang="en-US"/>
          </a:p>
        </p:txBody>
      </p:sp>
      <p:sp>
        <p:nvSpPr>
          <p:cNvPr id="5" name="Footer Placeholder 4"/>
          <p:cNvSpPr>
            <a:spLocks noGrp="1"/>
          </p:cNvSpPr>
          <p:nvPr>
            <p:ph type="ftr" sz="quarter" idx="3"/>
          </p:nvPr>
        </p:nvSpPr>
        <p:spPr>
          <a:xfrm>
            <a:off x="3028950" y="6356350"/>
            <a:ext cx="3086100" cy="365125"/>
          </a:xfrm>
          <a:prstGeom prst="rect">
            <a:avLst/>
          </a:prstGeom>
        </p:spPr>
        <p:txBody>
          <a:bodyPr vert="horz" lIns="91440" tIns="45720" rIns="91440" bIns="45720" numCol="1"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0"/>
            <a:ext cx="2057400" cy="365125"/>
          </a:xfrm>
          <a:prstGeom prst="rect">
            <a:avLst/>
          </a:prstGeom>
        </p:spPr>
        <p:txBody>
          <a:bodyPr vert="horz" lIns="91440" tIns="45720" rIns="91440" bIns="45720" numCol="1" rtlCol="0" anchor="ctr"/>
          <a:lstStyle>
            <a:lvl1pPr algn="r">
              <a:defRPr sz="1200">
                <a:solidFill>
                  <a:schemeClr val="tx1">
                    <a:tint val="75000"/>
                  </a:schemeClr>
                </a:solidFill>
              </a:defRPr>
            </a:lvl1pPr>
          </a:lstStyle>
          <a:p>
            <a:fld id="{48538348-225F-4A43-A9B7-C9ABE3CA2066}" type="slidenum">
              <a:rPr lang="en-US" smtClean="0"/>
              <a:t>‹#›</a:t>
            </a:fld>
            <a:endParaRPr lang="en-US"/>
          </a:p>
        </p:txBody>
      </p:sp>
    </p:spTree>
    <p:extLst>
      <p:ext uri="{BB962C8B-B14F-4D97-AF65-F5344CB8AC3E}">
        <p14:creationId xmlns:p14="http://schemas.microsoft.com/office/powerpoint/2010/main" val="6385794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5"/>
            <a:ext cx="7886700" cy="1325563"/>
          </a:xfrm>
          <a:prstGeom prst="rect">
            <a:avLst/>
          </a:prstGeom>
        </p:spPr>
        <p:txBody>
          <a:bodyPr vert="horz" lIns="91440" tIns="45720" rIns="91440" bIns="45720" numCol="1"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numCol="1"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0"/>
            <a:ext cx="2057400" cy="365125"/>
          </a:xfrm>
          <a:prstGeom prst="rect">
            <a:avLst/>
          </a:prstGeom>
        </p:spPr>
        <p:txBody>
          <a:bodyPr vert="horz" lIns="91440" tIns="45720" rIns="91440" bIns="45720" numCol="1" rtlCol="0" anchor="ctr"/>
          <a:lstStyle>
            <a:lvl1pPr algn="l">
              <a:defRPr sz="1200">
                <a:solidFill>
                  <a:schemeClr val="tx1">
                    <a:tint val="75000"/>
                  </a:schemeClr>
                </a:solidFill>
              </a:defRPr>
            </a:lvl1pPr>
          </a:lstStyle>
          <a:p>
            <a:fld id="{B65C9255-9F07-4181-9AD2-897FFC0A3B7E}" type="datetimeFigureOut">
              <a:rPr lang="en-US" smtClean="0"/>
              <a:t>4/16/2017</a:t>
            </a:fld>
            <a:endParaRPr lang="en-US"/>
          </a:p>
        </p:txBody>
      </p:sp>
      <p:sp>
        <p:nvSpPr>
          <p:cNvPr id="5" name="Footer Placeholder 4"/>
          <p:cNvSpPr>
            <a:spLocks noGrp="1"/>
          </p:cNvSpPr>
          <p:nvPr>
            <p:ph type="ftr" sz="quarter" idx="3"/>
          </p:nvPr>
        </p:nvSpPr>
        <p:spPr>
          <a:xfrm>
            <a:off x="3028950" y="6356350"/>
            <a:ext cx="3086100" cy="365125"/>
          </a:xfrm>
          <a:prstGeom prst="rect">
            <a:avLst/>
          </a:prstGeom>
        </p:spPr>
        <p:txBody>
          <a:bodyPr vert="horz" lIns="91440" tIns="45720" rIns="91440" bIns="45720" numCol="1"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0"/>
            <a:ext cx="2057400" cy="365125"/>
          </a:xfrm>
          <a:prstGeom prst="rect">
            <a:avLst/>
          </a:prstGeom>
        </p:spPr>
        <p:txBody>
          <a:bodyPr vert="horz" lIns="91440" tIns="45720" rIns="91440" bIns="45720" numCol="1" rtlCol="0" anchor="ctr"/>
          <a:lstStyle>
            <a:lvl1pPr algn="r">
              <a:defRPr sz="1200">
                <a:solidFill>
                  <a:schemeClr val="tx1">
                    <a:tint val="75000"/>
                  </a:schemeClr>
                </a:solidFill>
              </a:defRPr>
            </a:lvl1pPr>
          </a:lstStyle>
          <a:p>
            <a:fld id="{48538348-225F-4A43-A9B7-C9ABE3CA2066}" type="slidenum">
              <a:rPr lang="en-US" smtClean="0"/>
              <a:t>‹#›</a:t>
            </a:fld>
            <a:endParaRPr lang="en-US"/>
          </a:p>
        </p:txBody>
      </p:sp>
    </p:spTree>
    <p:extLst>
      <p:ext uri="{BB962C8B-B14F-4D97-AF65-F5344CB8AC3E}">
        <p14:creationId xmlns:p14="http://schemas.microsoft.com/office/powerpoint/2010/main" val="3101437258"/>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36.gif"/><Relationship Id="rId2" Type="http://schemas.openxmlformats.org/officeDocument/2006/relationships/notesSlide" Target="../notesSlides/notesSlide26.xml"/><Relationship Id="rId1" Type="http://schemas.openxmlformats.org/officeDocument/2006/relationships/slideLayout" Target="../slideLayouts/slideLayout6.xml"/><Relationship Id="rId4" Type="http://schemas.openxmlformats.org/officeDocument/2006/relationships/hyperlink" Target="http://lmgtfy.com/?q=google+fu" TargetMode="Externa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8" Type="http://schemas.openxmlformats.org/officeDocument/2006/relationships/image" Target="../media/image14.jpg"/><Relationship Id="rId13" Type="http://schemas.openxmlformats.org/officeDocument/2006/relationships/image" Target="../media/image19.jpg"/><Relationship Id="rId18" Type="http://schemas.openxmlformats.org/officeDocument/2006/relationships/image" Target="../media/image24.jpg"/><Relationship Id="rId3" Type="http://schemas.openxmlformats.org/officeDocument/2006/relationships/image" Target="../media/image9.jpeg"/><Relationship Id="rId7" Type="http://schemas.openxmlformats.org/officeDocument/2006/relationships/image" Target="../media/image13.jpg"/><Relationship Id="rId12" Type="http://schemas.openxmlformats.org/officeDocument/2006/relationships/image" Target="../media/image18.jpg"/><Relationship Id="rId17" Type="http://schemas.openxmlformats.org/officeDocument/2006/relationships/image" Target="../media/image23.jpg"/><Relationship Id="rId2" Type="http://schemas.openxmlformats.org/officeDocument/2006/relationships/notesSlide" Target="../notesSlides/notesSlide3.xml"/><Relationship Id="rId16" Type="http://schemas.openxmlformats.org/officeDocument/2006/relationships/image" Target="../media/image22.png"/><Relationship Id="rId1" Type="http://schemas.openxmlformats.org/officeDocument/2006/relationships/slideLayout" Target="../slideLayouts/slideLayout6.xml"/><Relationship Id="rId6" Type="http://schemas.openxmlformats.org/officeDocument/2006/relationships/image" Target="../media/image12.jpg"/><Relationship Id="rId11" Type="http://schemas.openxmlformats.org/officeDocument/2006/relationships/image" Target="../media/image17.jpg"/><Relationship Id="rId5" Type="http://schemas.openxmlformats.org/officeDocument/2006/relationships/image" Target="../media/image11.jpg"/><Relationship Id="rId15" Type="http://schemas.openxmlformats.org/officeDocument/2006/relationships/image" Target="../media/image21.png"/><Relationship Id="rId10" Type="http://schemas.openxmlformats.org/officeDocument/2006/relationships/image" Target="../media/image16.jpg"/><Relationship Id="rId4" Type="http://schemas.openxmlformats.org/officeDocument/2006/relationships/image" Target="../media/image10.jpg"/><Relationship Id="rId9" Type="http://schemas.openxmlformats.org/officeDocument/2006/relationships/image" Target="../media/image15.jpg"/><Relationship Id="rId14" Type="http://schemas.openxmlformats.org/officeDocument/2006/relationships/image" Target="../media/image20.jpg"/></Relationships>
</file>

<file path=ppt/slides/_rels/slide4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5.xml"/><Relationship Id="rId1" Type="http://schemas.openxmlformats.org/officeDocument/2006/relationships/slideLayout" Target="../slideLayouts/slideLayout6.xml"/><Relationship Id="rId4" Type="http://schemas.openxmlformats.org/officeDocument/2006/relationships/image" Target="../media/image43.jpe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7.xml"/><Relationship Id="rId1" Type="http://schemas.openxmlformats.org/officeDocument/2006/relationships/slideLayout" Target="../slideLayouts/slideLayout6.xml"/><Relationship Id="rId4" Type="http://schemas.openxmlformats.org/officeDocument/2006/relationships/hyperlink" Target="https://www.youtube.com/watch?v=ieb6Svbc10E&amp;index=1&amp;list=PLgJ8UgkiorCnMLsUevoQRxH8t9bt7ne14" TargetMode="External"/></Relationships>
</file>

<file path=ppt/slides/_rels/slide52.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i="1" dirty="0"/>
              <a:t>The Zen of Coding</a:t>
            </a:r>
            <a:endParaRPr lang="en-US" dirty="0"/>
          </a:p>
        </p:txBody>
      </p:sp>
      <p:sp>
        <p:nvSpPr>
          <p:cNvPr id="4" name="Text Placeholder 3"/>
          <p:cNvSpPr>
            <a:spLocks noGrp="1"/>
          </p:cNvSpPr>
          <p:nvPr>
            <p:ph type="body" sz="quarter" idx="4294967295"/>
          </p:nvPr>
        </p:nvSpPr>
        <p:spPr>
          <a:xfrm>
            <a:off x="414052" y="2572542"/>
            <a:ext cx="2700338" cy="381000"/>
          </a:xfrm>
        </p:spPr>
        <p:txBody>
          <a:bodyPr numCol="1">
            <a:normAutofit fontScale="92500" lnSpcReduction="20000"/>
          </a:bodyPr>
          <a:lstStyle/>
          <a:p>
            <a:pPr marL="0" indent="0">
              <a:buNone/>
            </a:pPr>
            <a:r>
              <a:rPr lang="en-US" dirty="0">
                <a:solidFill>
                  <a:schemeClr val="bg1"/>
                </a:solidFill>
              </a:rPr>
              <a:t>Day 1</a:t>
            </a:r>
          </a:p>
          <a:p>
            <a:endParaRPr lang="en-US" dirty="0">
              <a:solidFill>
                <a:schemeClr val="bg1"/>
              </a:solidFill>
            </a:endParaRPr>
          </a:p>
        </p:txBody>
      </p:sp>
      <p:sp>
        <p:nvSpPr>
          <p:cNvPr id="10" name="TextBox 9"/>
          <p:cNvSpPr txBox="1"/>
          <p:nvPr/>
        </p:nvSpPr>
        <p:spPr>
          <a:xfrm>
            <a:off x="390606" y="3894456"/>
            <a:ext cx="2246321" cy="369332"/>
          </a:xfrm>
          <a:prstGeom prst="rect">
            <a:avLst/>
          </a:prstGeom>
          <a:noFill/>
        </p:spPr>
        <p:txBody>
          <a:bodyPr wrap="none" rtlCol="0">
            <a:spAutoFit/>
          </a:bodyPr>
          <a:lstStyle/>
          <a:p>
            <a:r>
              <a:rPr lang="en-US" dirty="0">
                <a:solidFill>
                  <a:schemeClr val="bg1"/>
                </a:solidFill>
              </a:rPr>
              <a:t>The Coding Bootcamp</a:t>
            </a:r>
          </a:p>
        </p:txBody>
      </p:sp>
    </p:spTree>
    <p:extLst>
      <p:ext uri="{BB962C8B-B14F-4D97-AF65-F5344CB8AC3E}">
        <p14:creationId xmlns:p14="http://schemas.microsoft.com/office/powerpoint/2010/main" val="475441897"/>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But Remember…</a:t>
            </a:r>
          </a:p>
        </p:txBody>
      </p:sp>
      <p:sp>
        <p:nvSpPr>
          <p:cNvPr id="3" name="Content Placeholder 2"/>
          <p:cNvSpPr txBox="1">
            <a:spLocks/>
          </p:cNvSpPr>
          <p:nvPr/>
        </p:nvSpPr>
        <p:spPr>
          <a:xfrm>
            <a:off x="289560" y="762000"/>
            <a:ext cx="8583814" cy="5638800"/>
          </a:xfrm>
          <a:prstGeom prst="rect">
            <a:avLst/>
          </a:prstGeom>
        </p:spPr>
        <p:txBody>
          <a:bodyPr numCol="1">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lgn="ctr">
              <a:spcBef>
                <a:spcPts val="0"/>
              </a:spcBef>
              <a:buNone/>
            </a:pPr>
            <a:endParaRPr lang="en-US" sz="4800" dirty="0">
              <a:latin typeface="Arial" panose="020B0604020202020204" pitchFamily="34" charset="0"/>
              <a:ea typeface="Roboto" panose="02000000000000000000" pitchFamily="2" charset="0"/>
              <a:cs typeface="Arial" panose="020B0604020202020204" pitchFamily="34" charset="0"/>
            </a:endParaRPr>
          </a:p>
          <a:p>
            <a:pPr indent="0" algn="ctr">
              <a:spcBef>
                <a:spcPts val="0"/>
              </a:spcBef>
              <a:buNone/>
            </a:pPr>
            <a:endParaRPr lang="en-US" sz="4800" dirty="0">
              <a:latin typeface="Arial" panose="020B0604020202020204" pitchFamily="34" charset="0"/>
              <a:ea typeface="Roboto" panose="02000000000000000000" pitchFamily="2" charset="0"/>
              <a:cs typeface="Arial" panose="020B0604020202020204" pitchFamily="34" charset="0"/>
            </a:endParaRPr>
          </a:p>
          <a:p>
            <a:pPr indent="0" algn="ctr">
              <a:spcBef>
                <a:spcPts val="0"/>
              </a:spcBef>
              <a:buNone/>
            </a:pPr>
            <a:endParaRPr lang="en-US" sz="4800" dirty="0">
              <a:latin typeface="Arial" panose="020B0604020202020204" pitchFamily="34" charset="0"/>
              <a:ea typeface="Roboto" panose="02000000000000000000" pitchFamily="2" charset="0"/>
              <a:cs typeface="Arial" panose="020B0604020202020204" pitchFamily="34" charset="0"/>
            </a:endParaRPr>
          </a:p>
          <a:p>
            <a:pPr indent="0" algn="ctr">
              <a:spcBef>
                <a:spcPts val="0"/>
              </a:spcBef>
              <a:buNone/>
            </a:pPr>
            <a:r>
              <a:rPr lang="en-US" sz="4800" dirty="0">
                <a:latin typeface="Arial" panose="020B0604020202020204" pitchFamily="34" charset="0"/>
                <a:ea typeface="Roboto" panose="02000000000000000000" pitchFamily="2" charset="0"/>
                <a:cs typeface="Arial" panose="020B0604020202020204" pitchFamily="34" charset="0"/>
              </a:rPr>
              <a:t>Nothing good comes easy.</a:t>
            </a:r>
            <a:endParaRPr lang="en-US" sz="4800" b="1" u="sng" dirty="0">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1607026960"/>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On Keys To Success…</a:t>
            </a:r>
          </a:p>
        </p:txBody>
      </p:sp>
    </p:spTree>
    <p:extLst>
      <p:ext uri="{BB962C8B-B14F-4D97-AF65-F5344CB8AC3E}">
        <p14:creationId xmlns:p14="http://schemas.microsoft.com/office/powerpoint/2010/main" val="1360854654"/>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Don’t Be This Guy…</a:t>
            </a:r>
          </a:p>
        </p:txBody>
      </p:sp>
      <p:pic>
        <p:nvPicPr>
          <p:cNvPr id="3" name="Picture 2"/>
          <p:cNvPicPr>
            <a:picLocks noChangeAspect="1"/>
          </p:cNvPicPr>
          <p:nvPr/>
        </p:nvPicPr>
        <p:blipFill>
          <a:blip r:embed="rId3"/>
          <a:stretch>
            <a:fillRect/>
          </a:stretch>
        </p:blipFill>
        <p:spPr>
          <a:xfrm>
            <a:off x="1524000" y="1200150"/>
            <a:ext cx="6096000" cy="4457700"/>
          </a:xfrm>
          <a:prstGeom prst="rect">
            <a:avLst/>
          </a:prstGeom>
        </p:spPr>
      </p:pic>
    </p:spTree>
    <p:extLst>
      <p:ext uri="{BB962C8B-B14F-4D97-AF65-F5344CB8AC3E}">
        <p14:creationId xmlns:p14="http://schemas.microsoft.com/office/powerpoint/2010/main" val="972127782"/>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media.mnn.com/assets/images/2016/01/cute-baby.jpg.838x0_q8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685800" y="914400"/>
            <a:ext cx="7981950" cy="5324475"/>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p:cNvSpPr>
            <a:spLocks noGrp="1"/>
          </p:cNvSpPr>
          <p:nvPr>
            <p:ph type="title"/>
          </p:nvPr>
        </p:nvSpPr>
        <p:spPr>
          <a:xfrm>
            <a:off x="304800" y="0"/>
            <a:ext cx="5470526" cy="653854"/>
          </a:xfrm>
        </p:spPr>
        <p:txBody>
          <a:bodyPr numCol="1"/>
          <a:lstStyle/>
          <a:p>
            <a:r>
              <a:rPr lang="en-US" dirty="0"/>
              <a:t>This Should Be You.</a:t>
            </a:r>
          </a:p>
        </p:txBody>
      </p:sp>
    </p:spTree>
    <p:extLst>
      <p:ext uri="{BB962C8B-B14F-4D97-AF65-F5344CB8AC3E}">
        <p14:creationId xmlns:p14="http://schemas.microsoft.com/office/powerpoint/2010/main" val="508528632"/>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Our Mantra for Today and Beyond…</a:t>
            </a:r>
          </a:p>
        </p:txBody>
      </p:sp>
      <p:sp>
        <p:nvSpPr>
          <p:cNvPr id="4" name="TextBox 3"/>
          <p:cNvSpPr txBox="1"/>
          <p:nvPr/>
        </p:nvSpPr>
        <p:spPr>
          <a:xfrm>
            <a:off x="304800" y="3048000"/>
            <a:ext cx="8610600" cy="584775"/>
          </a:xfrm>
          <a:prstGeom prst="rect">
            <a:avLst/>
          </a:prstGeom>
          <a:noFill/>
        </p:spPr>
        <p:txBody>
          <a:bodyPr wrap="square" numCol="1" rtlCol="0">
            <a:spAutoFit/>
          </a:bodyPr>
          <a:lstStyle/>
          <a:p>
            <a:pPr algn="ctr"/>
            <a:r>
              <a:rPr lang="en-US" sz="3200" i="1" dirty="0">
                <a:latin typeface="Arial" panose="020B0604020202020204" pitchFamily="34" charset="0"/>
                <a:cs typeface="Arial" panose="020B0604020202020204" pitchFamily="34" charset="0"/>
              </a:rPr>
              <a:t>When it comes to web development…</a:t>
            </a:r>
          </a:p>
        </p:txBody>
      </p:sp>
    </p:spTree>
    <p:extLst>
      <p:ext uri="{BB962C8B-B14F-4D97-AF65-F5344CB8AC3E}">
        <p14:creationId xmlns:p14="http://schemas.microsoft.com/office/powerpoint/2010/main" val="2003286611"/>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Our Mantra for Today and Beyond…</a:t>
            </a:r>
          </a:p>
        </p:txBody>
      </p:sp>
      <p:sp>
        <p:nvSpPr>
          <p:cNvPr id="4" name="TextBox 3"/>
          <p:cNvSpPr txBox="1"/>
          <p:nvPr/>
        </p:nvSpPr>
        <p:spPr>
          <a:xfrm>
            <a:off x="304800" y="2743200"/>
            <a:ext cx="8610600" cy="1323439"/>
          </a:xfrm>
          <a:prstGeom prst="rect">
            <a:avLst/>
          </a:prstGeom>
          <a:noFill/>
        </p:spPr>
        <p:txBody>
          <a:bodyPr wrap="square" numCol="1" rtlCol="0">
            <a:spAutoFit/>
          </a:bodyPr>
          <a:lstStyle/>
          <a:p>
            <a:pPr algn="ctr"/>
            <a:r>
              <a:rPr lang="en-US" sz="8000" i="1" dirty="0">
                <a:latin typeface="Arial" panose="020B0604020202020204" pitchFamily="34" charset="0"/>
                <a:cs typeface="Arial" panose="020B0604020202020204" pitchFamily="34" charset="0"/>
              </a:rPr>
              <a:t>I know </a:t>
            </a:r>
            <a:r>
              <a:rPr lang="en-US" sz="8000" b="1" i="1" u="sng" dirty="0">
                <a:latin typeface="Arial" panose="020B0604020202020204" pitchFamily="34" charset="0"/>
                <a:cs typeface="Arial" panose="020B0604020202020204" pitchFamily="34" charset="0"/>
              </a:rPr>
              <a:t>nothing.</a:t>
            </a:r>
          </a:p>
        </p:txBody>
      </p:sp>
    </p:spTree>
    <p:extLst>
      <p:ext uri="{BB962C8B-B14F-4D97-AF65-F5344CB8AC3E}">
        <p14:creationId xmlns:p14="http://schemas.microsoft.com/office/powerpoint/2010/main" val="1777599956"/>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305800" y="6400800"/>
            <a:ext cx="927100" cy="369332"/>
          </a:xfrm>
          <a:prstGeom prst="rect">
            <a:avLst/>
          </a:prstGeom>
          <a:noFill/>
        </p:spPr>
        <p:txBody>
          <a:bodyPr wrap="square" numCol="1" rtlCol="0">
            <a:spAutoFit/>
          </a:bodyPr>
          <a:lstStyle/>
          <a:p>
            <a:r>
              <a:rPr lang="en-US" i="1" dirty="0">
                <a:latin typeface="Arial" panose="020B0604020202020204" pitchFamily="34" charset="0"/>
                <a:cs typeface="Arial" panose="020B0604020202020204" pitchFamily="34" charset="0"/>
              </a:rPr>
              <a:t>You.</a:t>
            </a:r>
          </a:p>
        </p:txBody>
      </p:sp>
      <p:cxnSp>
        <p:nvCxnSpPr>
          <p:cNvPr id="5" name="Straight Arrow Connector 4"/>
          <p:cNvCxnSpPr/>
          <p:nvPr/>
        </p:nvCxnSpPr>
        <p:spPr>
          <a:xfrm flipH="1" flipV="1">
            <a:off x="8001000" y="6172200"/>
            <a:ext cx="304800" cy="2286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463761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The Path of Learning</a:t>
            </a:r>
          </a:p>
        </p:txBody>
      </p:sp>
    </p:spTree>
    <p:extLst>
      <p:ext uri="{BB962C8B-B14F-4D97-AF65-F5344CB8AC3E}">
        <p14:creationId xmlns:p14="http://schemas.microsoft.com/office/powerpoint/2010/main" val="287066300"/>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Nothing Comes Easy…</a:t>
            </a:r>
          </a:p>
        </p:txBody>
      </p:sp>
      <p:sp>
        <p:nvSpPr>
          <p:cNvPr id="3" name="Content Placeholder 2"/>
          <p:cNvSpPr txBox="1">
            <a:spLocks/>
          </p:cNvSpPr>
          <p:nvPr/>
        </p:nvSpPr>
        <p:spPr>
          <a:xfrm>
            <a:off x="289560" y="762000"/>
            <a:ext cx="8583814" cy="5638800"/>
          </a:xfrm>
          <a:prstGeom prst="rect">
            <a:avLst/>
          </a:prstGeom>
        </p:spPr>
        <p:txBody>
          <a:bodyPr numCol="1">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lgn="ctr">
              <a:spcBef>
                <a:spcPts val="0"/>
              </a:spcBef>
              <a:buNone/>
            </a:pPr>
            <a:endParaRPr lang="en-US" sz="3200" dirty="0">
              <a:latin typeface="Arial" panose="020B0604020202020204" pitchFamily="34" charset="0"/>
              <a:ea typeface="Roboto" panose="02000000000000000000" pitchFamily="2" charset="0"/>
              <a:cs typeface="Arial" panose="020B0604020202020204" pitchFamily="34" charset="0"/>
            </a:endParaRPr>
          </a:p>
          <a:p>
            <a:pPr indent="0" algn="ctr">
              <a:spcBef>
                <a:spcPts val="0"/>
              </a:spcBef>
              <a:buNone/>
            </a:pPr>
            <a:endParaRPr lang="en-US" sz="3200" dirty="0">
              <a:latin typeface="Arial" panose="020B0604020202020204" pitchFamily="34" charset="0"/>
              <a:ea typeface="Roboto" panose="02000000000000000000" pitchFamily="2" charset="0"/>
              <a:cs typeface="Arial" panose="020B0604020202020204" pitchFamily="34" charset="0"/>
            </a:endParaRPr>
          </a:p>
          <a:p>
            <a:pPr indent="0" algn="ctr">
              <a:spcBef>
                <a:spcPts val="0"/>
              </a:spcBef>
              <a:buNone/>
            </a:pPr>
            <a:endParaRPr lang="en-US" sz="3200" dirty="0">
              <a:latin typeface="Arial" panose="020B0604020202020204" pitchFamily="34" charset="0"/>
              <a:ea typeface="Roboto" panose="02000000000000000000" pitchFamily="2" charset="0"/>
              <a:cs typeface="Arial" panose="020B0604020202020204" pitchFamily="34" charset="0"/>
            </a:endParaRPr>
          </a:p>
          <a:p>
            <a:pPr indent="0" algn="ctr">
              <a:spcBef>
                <a:spcPts val="0"/>
              </a:spcBef>
              <a:buNone/>
            </a:pPr>
            <a:endParaRPr lang="en-US" sz="3200" dirty="0">
              <a:latin typeface="Arial" panose="020B0604020202020204" pitchFamily="34" charset="0"/>
              <a:ea typeface="Roboto" panose="02000000000000000000" pitchFamily="2" charset="0"/>
              <a:cs typeface="Arial" panose="020B0604020202020204" pitchFamily="34" charset="0"/>
            </a:endParaRPr>
          </a:p>
          <a:p>
            <a:pPr indent="0" algn="ctr">
              <a:spcBef>
                <a:spcPts val="0"/>
              </a:spcBef>
              <a:buNone/>
            </a:pPr>
            <a:br>
              <a:rPr lang="en-US" sz="3200" dirty="0">
                <a:latin typeface="Arial" panose="020B0604020202020204" pitchFamily="34" charset="0"/>
                <a:ea typeface="Roboto" panose="02000000000000000000" pitchFamily="2" charset="0"/>
                <a:cs typeface="Arial" panose="020B0604020202020204" pitchFamily="34" charset="0"/>
              </a:rPr>
            </a:br>
            <a:r>
              <a:rPr lang="en-US" sz="3200" dirty="0">
                <a:latin typeface="Arial" panose="020B0604020202020204" pitchFamily="34" charset="0"/>
                <a:ea typeface="Roboto" panose="02000000000000000000" pitchFamily="2" charset="0"/>
                <a:cs typeface="Arial" panose="020B0604020202020204" pitchFamily="34" charset="0"/>
              </a:rPr>
              <a:t>As students, you face three </a:t>
            </a:r>
          </a:p>
          <a:p>
            <a:pPr indent="0" algn="ctr">
              <a:spcBef>
                <a:spcPts val="0"/>
              </a:spcBef>
              <a:buNone/>
            </a:pPr>
            <a:r>
              <a:rPr lang="en-US" sz="3200" b="1" dirty="0">
                <a:latin typeface="Arial" panose="020B0604020202020204" pitchFamily="34" charset="0"/>
                <a:ea typeface="Roboto" panose="02000000000000000000" pitchFamily="2" charset="0"/>
                <a:cs typeface="Arial" panose="020B0604020202020204" pitchFamily="34" charset="0"/>
              </a:rPr>
              <a:t>HUGE obstacles!</a:t>
            </a:r>
            <a:endParaRPr lang="en-US" sz="3200" b="1" u="sng" dirty="0">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2067931292"/>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Obstacle #1 – The Great Confusion</a:t>
            </a:r>
          </a:p>
        </p:txBody>
      </p:sp>
      <p:pic>
        <p:nvPicPr>
          <p:cNvPr id="4" name="Picture 2" descr="https://funixx.files.wordpress.com/2014/09/adn5xmm_460s.jpg?w=5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228600" y="679254"/>
            <a:ext cx="8763000" cy="56959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4531562"/>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7620000" cy="653854"/>
          </a:xfrm>
        </p:spPr>
        <p:txBody>
          <a:bodyPr numCol="1">
            <a:normAutofit/>
          </a:bodyPr>
          <a:lstStyle/>
          <a:p>
            <a:r>
              <a:rPr lang="en-US" dirty="0"/>
              <a:t>Quick Introductions! (30 seconds)</a:t>
            </a:r>
          </a:p>
        </p:txBody>
      </p:sp>
      <p:pic>
        <p:nvPicPr>
          <p:cNvPr id="1034" name="Picture 10" descr="http://i.imgur.com/HaKbP2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6705600" y="3962400"/>
            <a:ext cx="2286000" cy="2286001"/>
          </a:xfrm>
          <a:prstGeom prst="rect">
            <a:avLst/>
          </a:prstGeom>
          <a:noFill/>
          <a:extLst>
            <a:ext uri="{909E8E84-426E-40DD-AFC4-6F175D3DCCD1}">
              <a14:hiddenFill xmlns:a14="http://schemas.microsoft.com/office/drawing/2010/main">
                <a:solidFill>
                  <a:srgbClr val="FFFFFF"/>
                </a:solidFill>
              </a14:hiddenFill>
            </a:ext>
          </a:extLst>
        </p:spPr>
      </p:pic>
      <p:sp>
        <p:nvSpPr>
          <p:cNvPr id="5" name="Shape 70"/>
          <p:cNvSpPr txBox="1">
            <a:spLocks/>
          </p:cNvSpPr>
          <p:nvPr/>
        </p:nvSpPr>
        <p:spPr>
          <a:xfrm>
            <a:off x="196850" y="838200"/>
            <a:ext cx="8947150" cy="4495800"/>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685800" indent="-457200">
              <a:spcBef>
                <a:spcPts val="0"/>
              </a:spcBef>
            </a:pPr>
            <a:r>
              <a:rPr lang="en" altLang="en" sz="3200" dirty="0">
                <a:latin typeface="Arial" panose="020B0604020202020204" pitchFamily="34" charset="0"/>
                <a:ea typeface="Roboto" pitchFamily="2" charset="0"/>
                <a:cs typeface="Arial" panose="020B0604020202020204" pitchFamily="34" charset="0"/>
              </a:rPr>
              <a:t>Name</a:t>
            </a:r>
            <a:endParaRPr lang="en" altLang="en" sz="1500" dirty="0">
              <a:latin typeface="Arial" panose="020B0604020202020204" pitchFamily="34" charset="0"/>
              <a:ea typeface="Roboto" pitchFamily="2" charset="0"/>
              <a:cs typeface="Arial" panose="020B0604020202020204" pitchFamily="34" charset="0"/>
            </a:endParaRPr>
          </a:p>
          <a:p>
            <a:pPr marL="685800" indent="-457200">
              <a:spcBef>
                <a:spcPts val="0"/>
              </a:spcBef>
            </a:pPr>
            <a:endParaRPr lang="en" altLang="en" sz="1500" dirty="0">
              <a:latin typeface="Arial" panose="020B0604020202020204" pitchFamily="34" charset="0"/>
              <a:ea typeface="Roboto" pitchFamily="2" charset="0"/>
              <a:cs typeface="Arial" panose="020B0604020202020204" pitchFamily="34" charset="0"/>
            </a:endParaRPr>
          </a:p>
          <a:p>
            <a:pPr marL="685800" indent="-457200">
              <a:spcBef>
                <a:spcPts val="0"/>
              </a:spcBef>
            </a:pPr>
            <a:endParaRPr lang="en" altLang="en" sz="1500" dirty="0">
              <a:latin typeface="Arial" panose="020B0604020202020204" pitchFamily="34" charset="0"/>
              <a:ea typeface="Roboto" pitchFamily="2" charset="0"/>
              <a:cs typeface="Arial" panose="020B0604020202020204" pitchFamily="34" charset="0"/>
            </a:endParaRPr>
          </a:p>
          <a:p>
            <a:pPr marL="685800" indent="-457200">
              <a:spcBef>
                <a:spcPts val="0"/>
              </a:spcBef>
            </a:pPr>
            <a:r>
              <a:rPr lang="en" altLang="en" sz="3200" dirty="0">
                <a:latin typeface="Arial" panose="020B0604020202020204" pitchFamily="34" charset="0"/>
                <a:ea typeface="Roboto" pitchFamily="2" charset="0"/>
                <a:cs typeface="Arial" panose="020B0604020202020204" pitchFamily="34" charset="0"/>
              </a:rPr>
              <a:t>Location</a:t>
            </a:r>
            <a:endParaRPr lang="en" altLang="en" sz="1500" dirty="0">
              <a:latin typeface="Arial" panose="020B0604020202020204" pitchFamily="34" charset="0"/>
              <a:ea typeface="Roboto" pitchFamily="2" charset="0"/>
              <a:cs typeface="Arial" panose="020B0604020202020204" pitchFamily="34" charset="0"/>
            </a:endParaRPr>
          </a:p>
          <a:p>
            <a:pPr marL="685800" indent="-457200">
              <a:spcBef>
                <a:spcPts val="0"/>
              </a:spcBef>
            </a:pPr>
            <a:endParaRPr lang="en" altLang="en" sz="1500" dirty="0">
              <a:latin typeface="Arial" panose="020B0604020202020204" pitchFamily="34" charset="0"/>
              <a:ea typeface="Roboto" pitchFamily="2" charset="0"/>
              <a:cs typeface="Arial" panose="020B0604020202020204" pitchFamily="34" charset="0"/>
            </a:endParaRPr>
          </a:p>
          <a:p>
            <a:pPr marL="685800" indent="-457200">
              <a:spcBef>
                <a:spcPts val="0"/>
              </a:spcBef>
            </a:pPr>
            <a:endParaRPr lang="en" altLang="en" sz="1500" dirty="0">
              <a:latin typeface="Arial" panose="020B0604020202020204" pitchFamily="34" charset="0"/>
              <a:ea typeface="Roboto" pitchFamily="2" charset="0"/>
              <a:cs typeface="Arial" panose="020B0604020202020204" pitchFamily="34" charset="0"/>
            </a:endParaRPr>
          </a:p>
          <a:p>
            <a:pPr marL="685800" indent="-457200">
              <a:spcBef>
                <a:spcPts val="0"/>
              </a:spcBef>
            </a:pPr>
            <a:r>
              <a:rPr lang="en" altLang="en" sz="3200" dirty="0">
                <a:latin typeface="Arial" panose="020B0604020202020204" pitchFamily="34" charset="0"/>
                <a:ea typeface="Roboto" pitchFamily="2" charset="0"/>
                <a:cs typeface="Arial" panose="020B0604020202020204" pitchFamily="34" charset="0"/>
              </a:rPr>
              <a:t>Background (Career, Education, Interests)</a:t>
            </a:r>
            <a:endParaRPr lang="en" altLang="en" sz="1500" dirty="0">
              <a:latin typeface="Arial" panose="020B0604020202020204" pitchFamily="34" charset="0"/>
              <a:ea typeface="Roboto" pitchFamily="2" charset="0"/>
              <a:cs typeface="Arial" panose="020B0604020202020204" pitchFamily="34" charset="0"/>
            </a:endParaRPr>
          </a:p>
          <a:p>
            <a:pPr marL="685800" indent="-457200">
              <a:spcBef>
                <a:spcPts val="0"/>
              </a:spcBef>
            </a:pPr>
            <a:endParaRPr lang="en" altLang="en" sz="1500" dirty="0">
              <a:latin typeface="Arial" panose="020B0604020202020204" pitchFamily="34" charset="0"/>
              <a:ea typeface="Roboto" pitchFamily="2" charset="0"/>
              <a:cs typeface="Arial" panose="020B0604020202020204" pitchFamily="34" charset="0"/>
            </a:endParaRPr>
          </a:p>
          <a:p>
            <a:pPr marL="685800" indent="-457200">
              <a:spcBef>
                <a:spcPts val="0"/>
              </a:spcBef>
            </a:pPr>
            <a:endParaRPr lang="en" altLang="en" sz="1500" dirty="0">
              <a:latin typeface="Arial" panose="020B0604020202020204" pitchFamily="34" charset="0"/>
              <a:ea typeface="Roboto" pitchFamily="2" charset="0"/>
              <a:cs typeface="Arial" panose="020B0604020202020204" pitchFamily="34" charset="0"/>
            </a:endParaRPr>
          </a:p>
          <a:p>
            <a:pPr marL="685800" indent="-457200">
              <a:spcBef>
                <a:spcPts val="0"/>
              </a:spcBef>
            </a:pPr>
            <a:r>
              <a:rPr lang="en" altLang="en" sz="3200" dirty="0">
                <a:latin typeface="Arial" panose="020B0604020202020204" pitchFamily="34" charset="0"/>
                <a:ea typeface="Roboto" pitchFamily="2" charset="0"/>
                <a:cs typeface="Arial" panose="020B0604020202020204" pitchFamily="34" charset="0"/>
              </a:rPr>
              <a:t>Why learn web development?</a:t>
            </a:r>
          </a:p>
          <a:p>
            <a:pPr marL="685800" indent="-457200">
              <a:spcBef>
                <a:spcPts val="0"/>
              </a:spcBef>
            </a:pPr>
            <a:endParaRPr lang="en" altLang="en" sz="1500" dirty="0">
              <a:latin typeface="Arial" panose="020B0604020202020204" pitchFamily="34" charset="0"/>
              <a:ea typeface="Roboto" pitchFamily="2" charset="0"/>
              <a:cs typeface="Arial" panose="020B0604020202020204" pitchFamily="34" charset="0"/>
            </a:endParaRPr>
          </a:p>
          <a:p>
            <a:pPr marL="685800" indent="-457200">
              <a:spcBef>
                <a:spcPts val="0"/>
              </a:spcBef>
            </a:pPr>
            <a:endParaRPr lang="en" altLang="en" sz="1500" dirty="0">
              <a:latin typeface="Arial" panose="020B0604020202020204" pitchFamily="34" charset="0"/>
              <a:ea typeface="Roboto" pitchFamily="2" charset="0"/>
              <a:cs typeface="Arial" panose="020B0604020202020204" pitchFamily="34" charset="0"/>
            </a:endParaRPr>
          </a:p>
          <a:p>
            <a:pPr marL="685800" indent="-457200">
              <a:spcBef>
                <a:spcPts val="0"/>
              </a:spcBef>
            </a:pPr>
            <a:r>
              <a:rPr lang="en-US" altLang="en" sz="3200" dirty="0">
                <a:latin typeface="Arial" panose="020B0604020202020204" pitchFamily="34" charset="0"/>
                <a:ea typeface="Roboto" pitchFamily="2" charset="0"/>
                <a:cs typeface="Arial" panose="020B0604020202020204" pitchFamily="34" charset="0"/>
              </a:rPr>
              <a:t>Excited </a:t>
            </a:r>
            <a:r>
              <a:rPr lang="en" altLang="en" sz="3200" dirty="0">
                <a:latin typeface="Arial" panose="020B0604020202020204" pitchFamily="34" charset="0"/>
                <a:ea typeface="Roboto" pitchFamily="2" charset="0"/>
                <a:cs typeface="Arial" panose="020B0604020202020204" pitchFamily="34" charset="0"/>
              </a:rPr>
              <a:t>about class?</a:t>
            </a:r>
          </a:p>
          <a:p>
            <a:pPr marL="685800" indent="-457200">
              <a:spcBef>
                <a:spcPts val="0"/>
              </a:spcBef>
            </a:pPr>
            <a:endParaRPr lang="en" altLang="en" sz="3200" dirty="0">
              <a:latin typeface="Arial" panose="020B0604020202020204" pitchFamily="34" charset="0"/>
              <a:ea typeface="Roboto" pitchFamily="2" charset="0"/>
              <a:cs typeface="Arial" panose="020B0604020202020204" pitchFamily="34" charset="0"/>
            </a:endParaRPr>
          </a:p>
          <a:p>
            <a:pPr marL="228600" indent="0">
              <a:spcBef>
                <a:spcPts val="0"/>
              </a:spcBef>
              <a:buNone/>
            </a:pPr>
            <a:endParaRPr lang="en" altLang="en" sz="3200" dirty="0">
              <a:latin typeface="Arial" panose="020B0604020202020204" pitchFamily="34" charset="0"/>
              <a:ea typeface="Roboto" pitchFamily="2" charset="0"/>
              <a:cs typeface="Arial" panose="020B0604020202020204" pitchFamily="34" charset="0"/>
            </a:endParaRPr>
          </a:p>
          <a:p>
            <a:pPr marL="685800" indent="-457200">
              <a:spcBef>
                <a:spcPts val="0"/>
              </a:spcBef>
            </a:pPr>
            <a:endParaRPr lang="en" altLang="en" sz="3200" dirty="0">
              <a:latin typeface="Arial" panose="020B0604020202020204" pitchFamily="34" charset="0"/>
              <a:ea typeface="Roboto" pitchFamily="2" charset="0"/>
              <a:cs typeface="Arial" panose="020B0604020202020204" pitchFamily="34" charset="0"/>
            </a:endParaRPr>
          </a:p>
        </p:txBody>
      </p:sp>
    </p:spTree>
    <p:extLst>
      <p:ext uri="{BB962C8B-B14F-4D97-AF65-F5344CB8AC3E}">
        <p14:creationId xmlns:p14="http://schemas.microsoft.com/office/powerpoint/2010/main" val="605484297"/>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Obstacle #2 – The Great Doubt</a:t>
            </a:r>
          </a:p>
        </p:txBody>
      </p:sp>
      <p:pic>
        <p:nvPicPr>
          <p:cNvPr id="5" name="Picture 4" descr="https://tctechcrunch2011.files.wordpress.com/2014/05/rage-programming-crop.jpg?w=698&amp;h=400&amp;crop=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10101" y="1028734"/>
            <a:ext cx="9154101" cy="52459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5712224"/>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Obstacle #3 – The Great Distance</a:t>
            </a:r>
          </a:p>
        </p:txBody>
      </p:sp>
      <p:pic>
        <p:nvPicPr>
          <p:cNvPr id="9218" name="Picture 2" descr="https://servantnetwork.files.wordpress.com/2013/09/desert.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0" y="838200"/>
            <a:ext cx="914400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3965217"/>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Nothing Comes Easy…</a:t>
            </a:r>
          </a:p>
        </p:txBody>
      </p:sp>
      <p:sp>
        <p:nvSpPr>
          <p:cNvPr id="3" name="Content Placeholder 2"/>
          <p:cNvSpPr txBox="1">
            <a:spLocks/>
          </p:cNvSpPr>
          <p:nvPr/>
        </p:nvSpPr>
        <p:spPr>
          <a:xfrm>
            <a:off x="289560" y="762000"/>
            <a:ext cx="8583814" cy="5638800"/>
          </a:xfrm>
          <a:prstGeom prst="rect">
            <a:avLst/>
          </a:prstGeom>
        </p:spPr>
        <p:txBody>
          <a:bodyPr numCol="1">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spcBef>
                <a:spcPts val="0"/>
              </a:spcBef>
              <a:buNone/>
            </a:pPr>
            <a:endParaRPr lang="en-US" sz="3200" b="1" u="sng" dirty="0">
              <a:latin typeface="Arial" panose="020B0604020202020204" pitchFamily="34" charset="0"/>
              <a:ea typeface="Roboto" panose="02000000000000000000" pitchFamily="2" charset="0"/>
              <a:cs typeface="Arial" panose="020B0604020202020204" pitchFamily="34" charset="0"/>
            </a:endParaRPr>
          </a:p>
          <a:p>
            <a:pPr indent="0">
              <a:spcBef>
                <a:spcPts val="0"/>
              </a:spcBef>
              <a:buNone/>
            </a:pPr>
            <a:r>
              <a:rPr lang="en-US" sz="3200" b="1" u="sng" dirty="0">
                <a:latin typeface="Arial" panose="020B0604020202020204" pitchFamily="34" charset="0"/>
                <a:ea typeface="Roboto" panose="02000000000000000000" pitchFamily="2" charset="0"/>
                <a:cs typeface="Arial" panose="020B0604020202020204" pitchFamily="34" charset="0"/>
              </a:rPr>
              <a:t>Learning to Code Requires Two Things:</a:t>
            </a:r>
          </a:p>
          <a:p>
            <a:pPr indent="0">
              <a:spcBef>
                <a:spcPts val="0"/>
              </a:spcBef>
              <a:buNone/>
            </a:pPr>
            <a:endParaRPr lang="en-US" sz="3200" b="1" u="sng" dirty="0">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r>
              <a:rPr lang="en-US" sz="3200" dirty="0">
                <a:latin typeface="Arial" panose="020B0604020202020204" pitchFamily="34" charset="0"/>
                <a:ea typeface="Roboto" panose="02000000000000000000" pitchFamily="2" charset="0"/>
                <a:cs typeface="Arial" panose="020B0604020202020204" pitchFamily="34" charset="0"/>
              </a:rPr>
              <a:t>Persisting in the face of something that feels </a:t>
            </a:r>
            <a:r>
              <a:rPr lang="en-US" sz="3200" u="sng" dirty="0">
                <a:latin typeface="Arial" panose="020B0604020202020204" pitchFamily="34" charset="0"/>
                <a:ea typeface="Roboto" panose="02000000000000000000" pitchFamily="2" charset="0"/>
                <a:cs typeface="Arial" panose="020B0604020202020204" pitchFamily="34" charset="0"/>
              </a:rPr>
              <a:t>incredibly hard and confusing</a:t>
            </a:r>
            <a:r>
              <a:rPr lang="en-US" sz="3200" dirty="0">
                <a:latin typeface="Arial" panose="020B0604020202020204" pitchFamily="34" charset="0"/>
                <a:ea typeface="Roboto" panose="02000000000000000000" pitchFamily="2" charset="0"/>
                <a:cs typeface="Arial" panose="020B0604020202020204" pitchFamily="34" charset="0"/>
              </a:rPr>
              <a:t>.</a:t>
            </a:r>
          </a:p>
          <a:p>
            <a:pPr marL="742950" indent="-514350">
              <a:spcBef>
                <a:spcPts val="0"/>
              </a:spcBef>
              <a:buFont typeface="+mj-lt"/>
              <a:buAutoNum type="arabicPeriod"/>
            </a:pPr>
            <a:endParaRPr lang="en-US" sz="3200" dirty="0">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r>
              <a:rPr lang="en-US" sz="3200" dirty="0">
                <a:latin typeface="Arial" panose="020B0604020202020204" pitchFamily="34" charset="0"/>
                <a:ea typeface="Roboto" panose="02000000000000000000" pitchFamily="2" charset="0"/>
                <a:cs typeface="Arial" panose="020B0604020202020204" pitchFamily="34" charset="0"/>
              </a:rPr>
              <a:t>Maintaining the self-confidence necessary to believe that you </a:t>
            </a:r>
            <a:r>
              <a:rPr lang="en-US" sz="3200" u="sng" dirty="0">
                <a:latin typeface="Arial" panose="020B0604020202020204" pitchFamily="34" charset="0"/>
                <a:ea typeface="Roboto" panose="02000000000000000000" pitchFamily="2" charset="0"/>
                <a:cs typeface="Arial" panose="020B0604020202020204" pitchFamily="34" charset="0"/>
              </a:rPr>
              <a:t>CAN DO THIS</a:t>
            </a:r>
            <a:r>
              <a:rPr lang="en-US" sz="3200" dirty="0">
                <a:latin typeface="Arial" panose="020B0604020202020204" pitchFamily="34" charset="0"/>
                <a:ea typeface="Roboto" panose="02000000000000000000" pitchFamily="2" charset="0"/>
                <a:cs typeface="Arial" panose="020B0604020202020204" pitchFamily="34" charset="0"/>
              </a:rPr>
              <a:t>.</a:t>
            </a:r>
          </a:p>
        </p:txBody>
      </p:sp>
    </p:spTree>
    <p:extLst>
      <p:ext uri="{BB962C8B-B14F-4D97-AF65-F5344CB8AC3E}">
        <p14:creationId xmlns:p14="http://schemas.microsoft.com/office/powerpoint/2010/main" val="2542888321"/>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762000"/>
            <a:ext cx="9144000" cy="48006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2" name="Title 1"/>
          <p:cNvSpPr>
            <a:spLocks noGrp="1"/>
          </p:cNvSpPr>
          <p:nvPr>
            <p:ph type="title"/>
          </p:nvPr>
        </p:nvSpPr>
        <p:spPr/>
        <p:txBody>
          <a:bodyPr numCol="1"/>
          <a:lstStyle/>
          <a:p>
            <a:r>
              <a:rPr lang="en-US" dirty="0"/>
              <a:t>Learning is “Frustrating”</a:t>
            </a:r>
          </a:p>
        </p:txBody>
      </p:sp>
      <p:sp>
        <p:nvSpPr>
          <p:cNvPr id="4" name="Content Placeholder 2"/>
          <p:cNvSpPr txBox="1">
            <a:spLocks/>
          </p:cNvSpPr>
          <p:nvPr/>
        </p:nvSpPr>
        <p:spPr>
          <a:xfrm>
            <a:off x="457200" y="838200"/>
            <a:ext cx="8229600" cy="4525963"/>
          </a:xfrm>
          <a:prstGeom prst="rect">
            <a:avLst/>
          </a:prstGeom>
        </p:spPr>
        <p:txBody>
          <a:bodyPr numCol="1">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latin typeface="Arial" panose="020B0604020202020204" pitchFamily="34" charset="0"/>
                <a:cs typeface="Arial" panose="020B0604020202020204" pitchFamily="34" charset="0"/>
              </a:rPr>
              <a:t>“You can’t tell whether you’re learning something when you’re learning it—in fact, </a:t>
            </a:r>
            <a:r>
              <a:rPr lang="en-US" b="1" u="sng" dirty="0">
                <a:latin typeface="Arial" panose="020B0604020202020204" pitchFamily="34" charset="0"/>
                <a:cs typeface="Arial" panose="020B0604020202020204" pitchFamily="34" charset="0"/>
              </a:rPr>
              <a:t>learning feels a lot more like frustration</a:t>
            </a:r>
            <a:r>
              <a:rPr lang="en-US" dirty="0">
                <a:latin typeface="Arial" panose="020B0604020202020204" pitchFamily="34" charset="0"/>
                <a:cs typeface="Arial" panose="020B0604020202020204" pitchFamily="34" charset="0"/>
              </a:rPr>
              <a:t>.”</a:t>
            </a:r>
          </a:p>
          <a:p>
            <a:pPr marL="0" indent="0">
              <a:buFont typeface="Arial" panose="020B0604020202020204" pitchFamily="34" charset="0"/>
              <a:buNone/>
            </a:pPr>
            <a:endParaRPr lang="en-US" dirty="0">
              <a:latin typeface="Arial" panose="020B0604020202020204" pitchFamily="34" charset="0"/>
              <a:cs typeface="Arial" panose="020B0604020202020204" pitchFamily="34" charset="0"/>
            </a:endParaRPr>
          </a:p>
          <a:p>
            <a:pPr marL="0" indent="0">
              <a:buFont typeface="Arial" panose="020B0604020202020204" pitchFamily="34" charset="0"/>
              <a:buNone/>
            </a:pPr>
            <a:r>
              <a:rPr lang="en-US" dirty="0">
                <a:latin typeface="Arial" panose="020B0604020202020204" pitchFamily="34" charset="0"/>
                <a:cs typeface="Arial" panose="020B0604020202020204" pitchFamily="34" charset="0"/>
              </a:rPr>
              <a:t>“What I’ve learned is that during this period of frustration is actually when people improve the most, and their improvements are usually obvious to an outsider. If you feel frustrated while trying to understand new concepts, try to remember that it might not feel like it, but you’re probably rapidly expanding your knowledge.”</a:t>
            </a:r>
          </a:p>
          <a:p>
            <a:pPr marL="0" indent="0">
              <a:buFont typeface="Arial" panose="020B0604020202020204" pitchFamily="34" charset="0"/>
              <a:buNone/>
            </a:pPr>
            <a:endParaRPr lang="en-US" sz="1600" dirty="0">
              <a:latin typeface="Arial" panose="020B0604020202020204" pitchFamily="34" charset="0"/>
              <a:cs typeface="Arial" panose="020B0604020202020204" pitchFamily="34" charset="0"/>
            </a:endParaRPr>
          </a:p>
          <a:p>
            <a:pPr marL="0" indent="0">
              <a:buFont typeface="Arial" panose="020B0604020202020204" pitchFamily="34" charset="0"/>
              <a:buNone/>
            </a:pPr>
            <a:r>
              <a:rPr lang="en-US" sz="1600" i="1" dirty="0">
                <a:latin typeface="Arial" panose="020B0604020202020204" pitchFamily="34" charset="0"/>
                <a:cs typeface="Arial" panose="020B0604020202020204" pitchFamily="34" charset="0"/>
              </a:rPr>
              <a:t>Jeff Dickey, Author of Write Modern Web Apps with the MEAN Stack: Mongo, Express, AngularJS, and Node.JS</a:t>
            </a:r>
          </a:p>
        </p:txBody>
      </p:sp>
    </p:spTree>
    <p:extLst>
      <p:ext uri="{BB962C8B-B14F-4D97-AF65-F5344CB8AC3E}">
        <p14:creationId xmlns:p14="http://schemas.microsoft.com/office/powerpoint/2010/main" val="1761296715"/>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Advice for the Journey</a:t>
            </a:r>
          </a:p>
        </p:txBody>
      </p:sp>
      <p:sp>
        <p:nvSpPr>
          <p:cNvPr id="6" name="Rectangle 5"/>
          <p:cNvSpPr/>
          <p:nvPr/>
        </p:nvSpPr>
        <p:spPr>
          <a:xfrm>
            <a:off x="0" y="676039"/>
            <a:ext cx="9155741" cy="503896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7" name="Content Placeholder 2"/>
          <p:cNvSpPr txBox="1">
            <a:spLocks/>
          </p:cNvSpPr>
          <p:nvPr/>
        </p:nvSpPr>
        <p:spPr>
          <a:xfrm>
            <a:off x="443345" y="914400"/>
            <a:ext cx="8229600" cy="4525963"/>
          </a:xfrm>
          <a:prstGeom prst="rect">
            <a:avLst/>
          </a:prstGeom>
        </p:spPr>
        <p:txBody>
          <a:bodyPr numCol="1">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spcBef>
                <a:spcPts val="0"/>
              </a:spcBef>
              <a:buFont typeface="Arial" panose="020B0604020202020204" pitchFamily="34" charset="0"/>
              <a:buNone/>
            </a:pPr>
            <a:r>
              <a:rPr lang="en-US" b="1" u="sng">
                <a:solidFill>
                  <a:schemeClr val="bg1"/>
                </a:solidFill>
                <a:latin typeface="Arial" panose="020B0604020202020204" pitchFamily="34" charset="0"/>
                <a:ea typeface="Roboto" panose="02000000000000000000" pitchFamily="2" charset="0"/>
                <a:cs typeface="Arial" panose="020B0604020202020204" pitchFamily="34" charset="0"/>
              </a:rPr>
              <a:t>Throughout this course, always remember to:</a:t>
            </a:r>
          </a:p>
          <a:p>
            <a:pPr indent="0">
              <a:spcBef>
                <a:spcPts val="0"/>
              </a:spcBef>
              <a:buFont typeface="Arial" panose="020B0604020202020204" pitchFamily="34" charset="0"/>
              <a:buNone/>
            </a:pPr>
            <a:endParaRPr lang="en-US">
              <a:solidFill>
                <a:schemeClr val="bg1"/>
              </a:solidFill>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r>
              <a:rPr lang="en-US" sz="3200" b="1" i="1">
                <a:solidFill>
                  <a:schemeClr val="bg1"/>
                </a:solidFill>
                <a:latin typeface="Arial" panose="020B0604020202020204" pitchFamily="34" charset="0"/>
                <a:ea typeface="Roboto" panose="02000000000000000000" pitchFamily="2" charset="0"/>
                <a:cs typeface="Arial" panose="020B0604020202020204" pitchFamily="34" charset="0"/>
              </a:rPr>
              <a:t> Work Hard!!</a:t>
            </a:r>
          </a:p>
          <a:p>
            <a:pPr marL="742950" indent="-514350">
              <a:spcBef>
                <a:spcPts val="0"/>
              </a:spcBef>
              <a:buFont typeface="+mj-lt"/>
              <a:buAutoNum type="arabicPeriod"/>
            </a:pPr>
            <a:endParaRPr lang="en-US" sz="3200">
              <a:solidFill>
                <a:schemeClr val="bg1"/>
              </a:solidFill>
              <a:latin typeface="Arial" panose="020B0604020202020204" pitchFamily="34" charset="0"/>
              <a:ea typeface="Roboto" panose="02000000000000000000" pitchFamily="2" charset="0"/>
              <a:cs typeface="Arial" panose="020B0604020202020204" pitchFamily="34" charset="0"/>
            </a:endParaRPr>
          </a:p>
          <a:p>
            <a:pPr marL="742950" indent="-514350" algn="ctr">
              <a:spcBef>
                <a:spcPts val="0"/>
              </a:spcBef>
              <a:buFont typeface="+mj-lt"/>
              <a:buAutoNum type="arabicPeriod"/>
            </a:pPr>
            <a:endParaRPr lang="en-US" sz="3200">
              <a:solidFill>
                <a:schemeClr val="bg1"/>
              </a:solidFill>
              <a:latin typeface="Arial" panose="020B0604020202020204" pitchFamily="34" charset="0"/>
              <a:ea typeface="Roboto" panose="02000000000000000000" pitchFamily="2" charset="0"/>
              <a:cs typeface="Arial" panose="020B0604020202020204" pitchFamily="34" charset="0"/>
            </a:endParaRPr>
          </a:p>
          <a:p>
            <a:pPr indent="0">
              <a:spcBef>
                <a:spcPts val="0"/>
              </a:spcBef>
              <a:buFont typeface="Arial" panose="020B0604020202020204" pitchFamily="34" charset="0"/>
              <a:buNone/>
            </a:pPr>
            <a:endParaRPr lang="en-US" sz="3200">
              <a:solidFill>
                <a:schemeClr val="bg1"/>
              </a:solidFill>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endParaRPr lang="en" altLang="en" sz="3200"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pic>
        <p:nvPicPr>
          <p:cNvPr id="8" name="Picture 2" descr="http://knote.com/wp-content/uploads/2015/02/Hard-work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6113057" y="3429000"/>
            <a:ext cx="3042684" cy="30087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0793342"/>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Advice for the Journey</a:t>
            </a:r>
          </a:p>
        </p:txBody>
      </p:sp>
      <p:sp>
        <p:nvSpPr>
          <p:cNvPr id="9" name="Rectangle 8"/>
          <p:cNvSpPr/>
          <p:nvPr/>
        </p:nvSpPr>
        <p:spPr>
          <a:xfrm>
            <a:off x="0" y="676039"/>
            <a:ext cx="9155741" cy="503896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10" name="Content Placeholder 2"/>
          <p:cNvSpPr txBox="1">
            <a:spLocks/>
          </p:cNvSpPr>
          <p:nvPr/>
        </p:nvSpPr>
        <p:spPr>
          <a:xfrm>
            <a:off x="443345" y="914400"/>
            <a:ext cx="8229600" cy="4525963"/>
          </a:xfrm>
          <a:prstGeom prst="rect">
            <a:avLst/>
          </a:prstGeom>
        </p:spPr>
        <p:txBody>
          <a:bodyPr vert="horz" lIns="91440" tIns="45720" rIns="91440" bIns="45720" numCol="1" rtlCol="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Font typeface="Arial" panose="020B0604020202020204" pitchFamily="34" charset="0"/>
              <a:buNone/>
            </a:pPr>
            <a:r>
              <a:rPr lang="en-US" sz="2800" b="1" u="sng" dirty="0">
                <a:solidFill>
                  <a:schemeClr val="bg1"/>
                </a:solidFill>
                <a:latin typeface="Arial" panose="020B0604020202020204" pitchFamily="34" charset="0"/>
                <a:ea typeface="Roboto" panose="02000000000000000000" pitchFamily="2" charset="0"/>
                <a:cs typeface="Arial" panose="020B0604020202020204" pitchFamily="34" charset="0"/>
              </a:rPr>
              <a:t>Throughout this course, always remember to:</a:t>
            </a:r>
          </a:p>
          <a:p>
            <a:pPr marL="228600" indent="0">
              <a:spcBef>
                <a:spcPts val="0"/>
              </a:spcBef>
              <a:buFont typeface="Arial" panose="020B0604020202020204" pitchFamily="34" charset="0"/>
              <a:buNone/>
            </a:pPr>
            <a:endParaRPr lang="en-US" sz="2800" dirty="0">
              <a:solidFill>
                <a:schemeClr val="bg1"/>
              </a:solidFill>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r>
              <a:rPr lang="en-US" sz="3600" i="1" dirty="0">
                <a:solidFill>
                  <a:schemeClr val="bg1"/>
                </a:solidFill>
                <a:latin typeface="Arial" panose="020B0604020202020204" pitchFamily="34" charset="0"/>
                <a:ea typeface="Roboto" panose="02000000000000000000" pitchFamily="2" charset="0"/>
                <a:cs typeface="Arial" panose="020B0604020202020204" pitchFamily="34" charset="0"/>
              </a:rPr>
              <a:t> Work Hard!!</a:t>
            </a:r>
          </a:p>
          <a:p>
            <a:pPr marL="742950" indent="-514350">
              <a:spcBef>
                <a:spcPts val="0"/>
              </a:spcBef>
              <a:buFont typeface="+mj-lt"/>
              <a:buAutoNum type="arabicPeriod"/>
            </a:pPr>
            <a:endParaRPr lang="en-US" sz="3600" dirty="0">
              <a:solidFill>
                <a:schemeClr val="bg1"/>
              </a:solidFill>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r>
              <a:rPr lang="en-US" sz="3600" b="1" i="1" dirty="0">
                <a:solidFill>
                  <a:schemeClr val="bg1"/>
                </a:solidFill>
                <a:latin typeface="Arial" panose="020B0604020202020204" pitchFamily="34" charset="0"/>
                <a:ea typeface="Roboto" panose="02000000000000000000" pitchFamily="2" charset="0"/>
                <a:cs typeface="Arial" panose="020B0604020202020204" pitchFamily="34" charset="0"/>
              </a:rPr>
              <a:t> Appreciate your successes</a:t>
            </a:r>
          </a:p>
          <a:p>
            <a:pPr marL="742950" indent="-514350" algn="ctr">
              <a:spcBef>
                <a:spcPts val="0"/>
              </a:spcBef>
              <a:buFont typeface="+mj-lt"/>
              <a:buAutoNum type="arabicPeriod"/>
            </a:pPr>
            <a:endParaRPr lang="en-US" sz="3600" dirty="0">
              <a:solidFill>
                <a:schemeClr val="bg1"/>
              </a:solidFill>
              <a:latin typeface="Arial" panose="020B0604020202020204" pitchFamily="34" charset="0"/>
              <a:ea typeface="Roboto" panose="02000000000000000000" pitchFamily="2" charset="0"/>
              <a:cs typeface="Arial" panose="020B0604020202020204" pitchFamily="34" charset="0"/>
            </a:endParaRPr>
          </a:p>
          <a:p>
            <a:pPr marL="228600" indent="0">
              <a:spcBef>
                <a:spcPts val="0"/>
              </a:spcBef>
              <a:buNone/>
            </a:pPr>
            <a:endParaRPr lang="en-US" sz="3600" dirty="0">
              <a:solidFill>
                <a:schemeClr val="bg1"/>
              </a:solidFill>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endParaRPr lang="en" altLang="en" sz="3600"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pic>
        <p:nvPicPr>
          <p:cNvPr id="11" name="Picture 4" descr="http://cdn.meme.am/instances/57165550.jpg"/>
          <p:cNvPicPr>
            <a:picLocks noChangeAspect="1" noChangeArrowheads="1"/>
          </p:cNvPicPr>
          <p:nvPr/>
        </p:nvPicPr>
        <p:blipFill rotWithShape="1">
          <a:blip r:embed="rId3">
            <a:extLst>
              <a:ext uri="{28A0092B-C50C-407E-A947-70E740481C1C}">
                <a14:useLocalDpi xmlns:a14="http://schemas.microsoft.com/office/drawing/2010/main" val="0"/>
              </a:ext>
            </a:extLst>
          </a:blip>
          <a:srcRect b="3604"/>
          <a:stretch/>
        </p:blipFill>
        <p:spPr>
          <a:xfrm>
            <a:off x="5548465" y="3810000"/>
            <a:ext cx="3607275" cy="26079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6226067"/>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Advice for the Journey</a:t>
            </a:r>
          </a:p>
        </p:txBody>
      </p:sp>
      <p:sp>
        <p:nvSpPr>
          <p:cNvPr id="9" name="Rectangle 8"/>
          <p:cNvSpPr/>
          <p:nvPr/>
        </p:nvSpPr>
        <p:spPr>
          <a:xfrm>
            <a:off x="0" y="676039"/>
            <a:ext cx="9155741" cy="503896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10" name="Content Placeholder 2"/>
          <p:cNvSpPr txBox="1">
            <a:spLocks/>
          </p:cNvSpPr>
          <p:nvPr/>
        </p:nvSpPr>
        <p:spPr>
          <a:xfrm>
            <a:off x="443345" y="914400"/>
            <a:ext cx="8229600" cy="4525963"/>
          </a:xfrm>
          <a:prstGeom prst="rect">
            <a:avLst/>
          </a:prstGeom>
        </p:spPr>
        <p:txBody>
          <a:bodyPr numCol="1">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spcBef>
                <a:spcPts val="0"/>
              </a:spcBef>
              <a:buFont typeface="Arial" panose="020B0604020202020204" pitchFamily="34" charset="0"/>
              <a:buNone/>
            </a:pPr>
            <a:r>
              <a:rPr lang="en-US" b="1" u="sng" dirty="0">
                <a:solidFill>
                  <a:schemeClr val="bg1"/>
                </a:solidFill>
                <a:latin typeface="Arial" panose="020B0604020202020204" pitchFamily="34" charset="0"/>
                <a:ea typeface="Roboto" panose="02000000000000000000" pitchFamily="2" charset="0"/>
                <a:cs typeface="Arial" panose="020B0604020202020204" pitchFamily="34" charset="0"/>
              </a:rPr>
              <a:t>Throughout this course, always remember to:</a:t>
            </a:r>
          </a:p>
          <a:p>
            <a:pPr indent="0">
              <a:spcBef>
                <a:spcPts val="0"/>
              </a:spcBef>
              <a:buFont typeface="Arial" panose="020B0604020202020204" pitchFamily="34" charset="0"/>
              <a:buNone/>
            </a:pPr>
            <a:endParaRPr lang="en-US" dirty="0">
              <a:solidFill>
                <a:schemeClr val="bg1"/>
              </a:solidFill>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r>
              <a:rPr lang="en-US" sz="3600" i="1" dirty="0">
                <a:solidFill>
                  <a:schemeClr val="bg1"/>
                </a:solidFill>
                <a:latin typeface="Arial" panose="020B0604020202020204" pitchFamily="34" charset="0"/>
                <a:ea typeface="Roboto" panose="02000000000000000000" pitchFamily="2" charset="0"/>
                <a:cs typeface="Arial" panose="020B0604020202020204" pitchFamily="34" charset="0"/>
              </a:rPr>
              <a:t> Work Hard!!</a:t>
            </a:r>
          </a:p>
          <a:p>
            <a:pPr marL="742950" indent="-514350">
              <a:spcBef>
                <a:spcPts val="0"/>
              </a:spcBef>
              <a:buFont typeface="+mj-lt"/>
              <a:buAutoNum type="arabicPeriod"/>
            </a:pPr>
            <a:endParaRPr lang="en-US" sz="3600" dirty="0">
              <a:solidFill>
                <a:schemeClr val="bg1"/>
              </a:solidFill>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r>
              <a:rPr lang="en-US" sz="3600" i="1" dirty="0">
                <a:solidFill>
                  <a:schemeClr val="bg1"/>
                </a:solidFill>
                <a:latin typeface="Arial" panose="020B0604020202020204" pitchFamily="34" charset="0"/>
                <a:ea typeface="Roboto" panose="02000000000000000000" pitchFamily="2" charset="0"/>
                <a:cs typeface="Arial" panose="020B0604020202020204" pitchFamily="34" charset="0"/>
              </a:rPr>
              <a:t> Appreciate your successes</a:t>
            </a:r>
          </a:p>
          <a:p>
            <a:pPr marL="742950" indent="-514350" algn="ctr">
              <a:spcBef>
                <a:spcPts val="0"/>
              </a:spcBef>
              <a:buFont typeface="+mj-lt"/>
              <a:buAutoNum type="arabicPeriod"/>
            </a:pPr>
            <a:endParaRPr lang="en-US" sz="3600" dirty="0">
              <a:solidFill>
                <a:schemeClr val="bg1"/>
              </a:solidFill>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r>
              <a:rPr lang="en-US" sz="3600" b="1">
                <a:solidFill>
                  <a:schemeClr val="bg1"/>
                </a:solidFill>
                <a:latin typeface="Arial" panose="020B0604020202020204" pitchFamily="34" charset="0"/>
                <a:ea typeface="Roboto" panose="02000000000000000000" pitchFamily="2" charset="0"/>
                <a:cs typeface="Arial" panose="020B0604020202020204" pitchFamily="34" charset="0"/>
              </a:rPr>
              <a:t> </a:t>
            </a:r>
            <a:r>
              <a:rPr lang="en-US" sz="3600" b="1" i="1">
                <a:solidFill>
                  <a:schemeClr val="bg1"/>
                </a:solidFill>
                <a:latin typeface="Arial" panose="020B0604020202020204" pitchFamily="34" charset="0"/>
                <a:ea typeface="Roboto" panose="02000000000000000000" pitchFamily="2" charset="0"/>
                <a:cs typeface="Arial" panose="020B0604020202020204" pitchFamily="34" charset="0"/>
              </a:rPr>
              <a:t>Trust yourself</a:t>
            </a:r>
          </a:p>
          <a:p>
            <a:pPr marL="742950" indent="-514350">
              <a:spcBef>
                <a:spcPts val="0"/>
              </a:spcBef>
              <a:buFont typeface="+mj-lt"/>
              <a:buAutoNum type="arabicPeriod"/>
            </a:pPr>
            <a:endParaRPr lang="en-US" sz="3600" dirty="0">
              <a:solidFill>
                <a:schemeClr val="bg1"/>
              </a:solidFill>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endParaRPr lang="en" altLang="en" sz="3600"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pic>
        <p:nvPicPr>
          <p:cNvPr id="11" name="Picture 8" descr="http://www.quickmeme.com/img/b1/b1863ec001f174e2d9a3cc0ad89aad0cbf78ddd297256b891bd8ff4662f3f044.jpg"/>
          <p:cNvPicPr>
            <a:picLocks noChangeAspect="1" noChangeArrowheads="1"/>
          </p:cNvPicPr>
          <p:nvPr/>
        </p:nvPicPr>
        <p:blipFill rotWithShape="1">
          <a:blip r:embed="rId3">
            <a:extLst>
              <a:ext uri="{28A0092B-C50C-407E-A947-70E740481C1C}">
                <a14:useLocalDpi xmlns:a14="http://schemas.microsoft.com/office/drawing/2010/main" val="0"/>
              </a:ext>
            </a:extLst>
          </a:blip>
          <a:srcRect t="2868" b="2857"/>
          <a:stretch/>
        </p:blipFill>
        <p:spPr>
          <a:xfrm>
            <a:off x="5559444" y="3917921"/>
            <a:ext cx="3584556" cy="2514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1184259"/>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But remember</a:t>
            </a:r>
            <a:r>
              <a:rPr lang="is-IS" dirty="0"/>
              <a:t>…</a:t>
            </a:r>
            <a:endParaRPr lang="en-US" dirty="0"/>
          </a:p>
        </p:txBody>
      </p:sp>
      <p:sp>
        <p:nvSpPr>
          <p:cNvPr id="9" name="Rectangle 8"/>
          <p:cNvSpPr/>
          <p:nvPr/>
        </p:nvSpPr>
        <p:spPr>
          <a:xfrm>
            <a:off x="0" y="676039"/>
            <a:ext cx="9155741" cy="503896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10" name="Content Placeholder 2"/>
          <p:cNvSpPr txBox="1">
            <a:spLocks/>
          </p:cNvSpPr>
          <p:nvPr/>
        </p:nvSpPr>
        <p:spPr>
          <a:xfrm>
            <a:off x="920270" y="4222187"/>
            <a:ext cx="7315200" cy="1370918"/>
          </a:xfrm>
          <a:prstGeom prst="rect">
            <a:avLst/>
          </a:prstGeom>
        </p:spPr>
        <p:txBody>
          <a:bodyPr numCol="1">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lgn="ctr">
              <a:spcBef>
                <a:spcPts val="0"/>
              </a:spcBef>
              <a:buFont typeface="Arial" panose="020B0604020202020204" pitchFamily="34" charset="0"/>
              <a:buNone/>
            </a:pPr>
            <a:r>
              <a:rPr lang="en-US" altLang="en" sz="3600" i="1" dirty="0">
                <a:solidFill>
                  <a:schemeClr val="bg1"/>
                </a:solidFill>
                <a:latin typeface="Arial" panose="020B0604020202020204" pitchFamily="34" charset="0"/>
                <a:ea typeface="Roboto" panose="02000000000000000000" pitchFamily="2" charset="0"/>
                <a:cs typeface="Arial" panose="020B0604020202020204" pitchFamily="34" charset="0"/>
              </a:rPr>
              <a:t>If you want to go fast, go alone. </a:t>
            </a:r>
          </a:p>
          <a:p>
            <a:pPr indent="0" algn="ctr">
              <a:spcBef>
                <a:spcPts val="0"/>
              </a:spcBef>
              <a:buFont typeface="Arial" panose="020B0604020202020204" pitchFamily="34" charset="0"/>
              <a:buNone/>
            </a:pPr>
            <a:r>
              <a:rPr lang="en-US" altLang="en" sz="3600" i="1" dirty="0">
                <a:solidFill>
                  <a:schemeClr val="bg1"/>
                </a:solidFill>
                <a:latin typeface="Arial" panose="020B0604020202020204" pitchFamily="34" charset="0"/>
                <a:ea typeface="Roboto" panose="02000000000000000000" pitchFamily="2" charset="0"/>
                <a:cs typeface="Arial" panose="020B0604020202020204" pitchFamily="34" charset="0"/>
              </a:rPr>
              <a:t>If you want to go far, go in a team.</a:t>
            </a:r>
            <a:endParaRPr lang="en" altLang="en" sz="3600" i="1"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3167" y="838200"/>
            <a:ext cx="5049406" cy="3262092"/>
          </a:xfrm>
          <a:prstGeom prst="rect">
            <a:avLst/>
          </a:prstGeom>
        </p:spPr>
      </p:pic>
    </p:spTree>
    <p:extLst>
      <p:ext uri="{BB962C8B-B14F-4D97-AF65-F5344CB8AC3E}">
        <p14:creationId xmlns:p14="http://schemas.microsoft.com/office/powerpoint/2010/main" val="990692338"/>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934200" cy="653854"/>
          </a:xfrm>
        </p:spPr>
        <p:txBody>
          <a:bodyPr numCol="1">
            <a:normAutofit/>
          </a:bodyPr>
          <a:lstStyle/>
          <a:p>
            <a:r>
              <a:rPr lang="en-US" dirty="0"/>
              <a:t>Google Fu – The Most Important Skill of All</a:t>
            </a:r>
          </a:p>
        </p:txBody>
      </p:sp>
      <p:pic>
        <p:nvPicPr>
          <p:cNvPr id="10242" name="Picture 2" descr="Warner Archive martial arts kung fu poke golden harvest"/>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a:xfrm>
            <a:off x="304799" y="838200"/>
            <a:ext cx="8662733" cy="48006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667000" y="5638800"/>
            <a:ext cx="4519186" cy="646331"/>
          </a:xfrm>
          <a:prstGeom prst="rect">
            <a:avLst/>
          </a:prstGeom>
        </p:spPr>
        <p:txBody>
          <a:bodyPr wrap="none" numCol="1">
            <a:spAutoFit/>
          </a:bodyPr>
          <a:lstStyle/>
          <a:p>
            <a:r>
              <a:rPr lang="en-US" sz="3600" b="1" dirty="0">
                <a:latin typeface="Arial" panose="020B0604020202020204" pitchFamily="34" charset="0"/>
                <a:cs typeface="Arial" panose="020B0604020202020204" pitchFamily="34" charset="0"/>
                <a:hlinkClick r:id="rId4"/>
              </a:rPr>
              <a:t>What is Google Fu?</a:t>
            </a:r>
            <a:endParaRPr lang="en-US" sz="36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46988852"/>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Course Structure</a:t>
            </a:r>
          </a:p>
        </p:txBody>
      </p:sp>
    </p:spTree>
    <p:extLst>
      <p:ext uri="{BB962C8B-B14F-4D97-AF65-F5344CB8AC3E}">
        <p14:creationId xmlns:p14="http://schemas.microsoft.com/office/powerpoint/2010/main" val="352094612"/>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Instructor = … ?</a:t>
            </a:r>
          </a:p>
        </p:txBody>
      </p:sp>
      <p:sp>
        <p:nvSpPr>
          <p:cNvPr id="5" name="Shape 70"/>
          <p:cNvSpPr txBox="1">
            <a:spLocks/>
          </p:cNvSpPr>
          <p:nvPr/>
        </p:nvSpPr>
        <p:spPr>
          <a:xfrm>
            <a:off x="196850" y="760690"/>
            <a:ext cx="8947150" cy="5676985"/>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US" sz="2800" b="1" u="sng" dirty="0">
                <a:latin typeface="Arial" panose="020B0604020202020204" pitchFamily="34" charset="0"/>
                <a:ea typeface="Roboto" panose="02000000000000000000" pitchFamily="2" charset="0"/>
                <a:cs typeface="Arial" panose="020B0604020202020204" pitchFamily="34" charset="0"/>
              </a:rPr>
              <a:t>Cameron Manavian</a:t>
            </a:r>
            <a:endParaRPr lang="en" sz="2800" b="1" u="sng"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endParaRPr lang="en" altLang="en" sz="1500" b="1"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US" sz="2800" dirty="0">
                <a:latin typeface="Arial" panose="020B0604020202020204" pitchFamily="34" charset="0"/>
                <a:ea typeface="Roboto" panose="02000000000000000000" pitchFamily="2" charset="0"/>
                <a:cs typeface="Arial" panose="020B0604020202020204" pitchFamily="34" charset="0"/>
              </a:rPr>
              <a:t>Attended CSUS and CSULB</a:t>
            </a:r>
            <a:endParaRPr 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US" sz="2800" dirty="0">
                <a:latin typeface="Arial" panose="020B0604020202020204" pitchFamily="34" charset="0"/>
                <a:ea typeface="Roboto" panose="02000000000000000000" pitchFamily="2" charset="0"/>
                <a:cs typeface="Arial" panose="020B0604020202020204" pitchFamily="34" charset="0"/>
              </a:rPr>
              <a:t>Self taught full-stack engineer, newly minted CTO</a:t>
            </a: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800" dirty="0">
                <a:latin typeface="Arial" panose="020B0604020202020204" pitchFamily="34" charset="0"/>
                <a:ea typeface="Roboto" panose="02000000000000000000" pitchFamily="2" charset="0"/>
                <a:cs typeface="Arial" panose="020B0604020202020204" pitchFamily="34" charset="0"/>
              </a:rPr>
              <a:t>Over </a:t>
            </a:r>
            <a:r>
              <a:rPr lang="en-US" sz="2800" dirty="0">
                <a:latin typeface="Arial" panose="020B0604020202020204" pitchFamily="34" charset="0"/>
                <a:ea typeface="Roboto" panose="02000000000000000000" pitchFamily="2" charset="0"/>
                <a:cs typeface="Arial" panose="020B0604020202020204" pitchFamily="34" charset="0"/>
              </a:rPr>
              <a:t>15</a:t>
            </a:r>
            <a:r>
              <a:rPr lang="en" altLang="en" sz="2800" dirty="0">
                <a:latin typeface="Arial" panose="020B0604020202020204" pitchFamily="34" charset="0"/>
                <a:ea typeface="Roboto" panose="02000000000000000000" pitchFamily="2" charset="0"/>
                <a:cs typeface="Arial" panose="020B0604020202020204" pitchFamily="34" charset="0"/>
              </a:rPr>
              <a:t> years coding, </a:t>
            </a:r>
            <a:r>
              <a:rPr lang="en" altLang="en" sz="1500" dirty="0">
                <a:latin typeface="Arial" panose="020B0604020202020204" pitchFamily="34" charset="0"/>
                <a:ea typeface="Roboto" panose="02000000000000000000" pitchFamily="2" charset="0"/>
                <a:cs typeface="Arial" panose="020B0604020202020204" pitchFamily="34" charset="0"/>
              </a:rPr>
              <a:t>(with plenty of experience being a n00b at it.)</a:t>
            </a: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228600" indent="0">
              <a:spcBef>
                <a:spcPts val="0"/>
              </a:spcBef>
              <a:buNone/>
            </a:pPr>
            <a:endParaRPr lang="en" altLang="en" sz="2800" b="1" dirty="0">
              <a:latin typeface="Arial" panose="020B0604020202020204" pitchFamily="34" charset="0"/>
              <a:ea typeface="Roboto" panose="02000000000000000000" pitchFamily="2" charset="0"/>
              <a:cs typeface="Arial" panose="020B0604020202020204" pitchFamily="34" charset="0"/>
            </a:endParaRPr>
          </a:p>
        </p:txBody>
      </p:sp>
      <p:sp>
        <p:nvSpPr>
          <p:cNvPr id="7" name="Rectangle 6"/>
          <p:cNvSpPr/>
          <p:nvPr/>
        </p:nvSpPr>
        <p:spPr>
          <a:xfrm>
            <a:off x="3429000" y="4326923"/>
            <a:ext cx="5726741" cy="1323439"/>
          </a:xfrm>
          <a:prstGeom prst="rect">
            <a:avLst/>
          </a:prstGeom>
        </p:spPr>
        <p:txBody>
          <a:bodyPr wrap="square" numCol="1">
            <a:spAutoFit/>
          </a:bodyPr>
          <a:lstStyle/>
          <a:p>
            <a:pPr marL="685800" lvl="0" indent="-457200">
              <a:buFont typeface="Arial" panose="020B0604020202020204" pitchFamily="34" charset="0"/>
              <a:buChar char="•"/>
            </a:pPr>
            <a:r>
              <a:rPr lang="en-US" sz="3000" i="1" dirty="0">
                <a:solidFill>
                  <a:prstClr val="black"/>
                </a:solidFill>
                <a:latin typeface="Arial" panose="020B0604020202020204" pitchFamily="34" charset="0"/>
                <a:ea typeface="Roboto" panose="02000000000000000000" pitchFamily="2" charset="0"/>
                <a:cs typeface="Arial" panose="020B0604020202020204" pitchFamily="34" charset="0"/>
              </a:rPr>
              <a:t>Have a wife and lots of pets</a:t>
            </a:r>
            <a:endParaRPr lang="en" sz="3000" dirty="0">
              <a:solidFill>
                <a:prstClr val="black"/>
              </a:solidFill>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Arial" panose="020B0604020202020204" pitchFamily="34" charset="0"/>
              <a:buChar char="•"/>
            </a:pPr>
            <a:endParaRPr lang="en" altLang="en" sz="30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Arial" panose="020B0604020202020204" pitchFamily="34" charset="0"/>
              <a:buChar char="•"/>
            </a:pPr>
            <a:r>
              <a:rPr lang="en" altLang="en" sz="2000" dirty="0">
                <a:latin typeface="Arial" panose="020B0604020202020204" pitchFamily="34" charset="0"/>
                <a:ea typeface="Roboto" panose="02000000000000000000" pitchFamily="2" charset="0"/>
                <a:cs typeface="Arial" panose="020B0604020202020204" pitchFamily="34" charset="0"/>
              </a:rPr>
              <a:t>Secretly, </a:t>
            </a:r>
            <a:r>
              <a:rPr lang="en-US" sz="2000" dirty="0">
                <a:latin typeface="Arial" panose="020B0604020202020204" pitchFamily="34" charset="0"/>
                <a:ea typeface="Roboto" panose="02000000000000000000" pitchFamily="2" charset="0"/>
                <a:cs typeface="Arial" panose="020B0604020202020204" pitchFamily="34" charset="0"/>
              </a:rPr>
              <a:t>a fan of metal</a:t>
            </a:r>
            <a:endParaRPr lang="en" altLang="en" sz="2000" dirty="0">
              <a:latin typeface="Arial" panose="020B0604020202020204" pitchFamily="34" charset="0"/>
              <a:ea typeface="Roboto" panose="02000000000000000000" pitchFamily="2" charset="0"/>
              <a:cs typeface="Arial" panose="020B0604020202020204" pitchFamily="34" charset="0"/>
            </a:endParaRP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 y="3740867"/>
            <a:ext cx="2495550" cy="2495550"/>
          </a:xfrm>
          <a:prstGeom prst="rect">
            <a:avLst/>
          </a:prstGeom>
        </p:spPr>
      </p:pic>
    </p:spTree>
    <p:extLst>
      <p:ext uri="{BB962C8B-B14F-4D97-AF65-F5344CB8AC3E}">
        <p14:creationId xmlns:p14="http://schemas.microsoft.com/office/powerpoint/2010/main" val="1438086291"/>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Daily Schedule</a:t>
            </a:r>
          </a:p>
        </p:txBody>
      </p:sp>
      <p:sp>
        <p:nvSpPr>
          <p:cNvPr id="4" name="Shape 70"/>
          <p:cNvSpPr txBox="1">
            <a:spLocks/>
          </p:cNvSpPr>
          <p:nvPr/>
        </p:nvSpPr>
        <p:spPr>
          <a:xfrm>
            <a:off x="98425" y="747991"/>
            <a:ext cx="8947150" cy="5568208"/>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 altLang="en" sz="2800" dirty="0">
                <a:latin typeface="Arial" panose="020B0604020202020204" pitchFamily="34" charset="0"/>
                <a:ea typeface="Roboto" panose="02000000000000000000" pitchFamily="2" charset="0"/>
                <a:cs typeface="Arial" panose="020B0604020202020204" pitchFamily="34" charset="0"/>
              </a:rPr>
              <a:t>For each class we’ll run through the following:</a:t>
            </a:r>
          </a:p>
          <a:p>
            <a:pPr marL="228600" indent="0">
              <a:spcBef>
                <a:spcPts val="0"/>
              </a:spcBef>
              <a:buNone/>
            </a:pPr>
            <a:endParaRPr lang="en" altLang="en" sz="15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800" dirty="0">
                <a:latin typeface="Arial" panose="020B0604020202020204" pitchFamily="34" charset="0"/>
                <a:ea typeface="Roboto" panose="02000000000000000000" pitchFamily="2" charset="0"/>
                <a:cs typeface="Arial" panose="020B0604020202020204" pitchFamily="34" charset="0"/>
              </a:rPr>
              <a:t>Set Objectives</a:t>
            </a: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800" dirty="0">
                <a:latin typeface="Arial" panose="020B0604020202020204" pitchFamily="34" charset="0"/>
                <a:ea typeface="Roboto" panose="02000000000000000000" pitchFamily="2" charset="0"/>
                <a:cs typeface="Arial" panose="020B0604020202020204" pitchFamily="34" charset="0"/>
              </a:rPr>
              <a:t>Brief Background Lecture</a:t>
            </a: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800" dirty="0">
                <a:latin typeface="Arial" panose="020B0604020202020204" pitchFamily="34" charset="0"/>
                <a:ea typeface="Roboto" panose="02000000000000000000" pitchFamily="2" charset="0"/>
                <a:cs typeface="Arial" panose="020B0604020202020204" pitchFamily="34" charset="0"/>
              </a:rPr>
              <a:t>Watch Me / Coding Demos</a:t>
            </a: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800" dirty="0">
                <a:latin typeface="Arial" panose="020B0604020202020204" pitchFamily="34" charset="0"/>
                <a:ea typeface="Roboto" panose="02000000000000000000" pitchFamily="2" charset="0"/>
                <a:cs typeface="Arial" panose="020B0604020202020204" pitchFamily="34" charset="0"/>
              </a:rPr>
              <a:t>Code Discussions</a:t>
            </a: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800" dirty="0">
                <a:latin typeface="Arial" panose="020B0604020202020204" pitchFamily="34" charset="0"/>
                <a:ea typeface="Roboto" panose="02000000000000000000" pitchFamily="2" charset="0"/>
                <a:cs typeface="Arial" panose="020B0604020202020204" pitchFamily="34" charset="0"/>
              </a:rPr>
              <a:t>In-Class Exercises</a:t>
            </a: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800" dirty="0">
                <a:latin typeface="Arial" panose="020B0604020202020204" pitchFamily="34" charset="0"/>
                <a:ea typeface="Roboto" panose="02000000000000000000" pitchFamily="2" charset="0"/>
                <a:cs typeface="Arial" panose="020B0604020202020204" pitchFamily="34" charset="0"/>
              </a:rPr>
              <a:t>Project Work</a:t>
            </a:r>
          </a:p>
        </p:txBody>
      </p:sp>
    </p:spTree>
    <p:extLst>
      <p:ext uri="{BB962C8B-B14F-4D97-AF65-F5344CB8AC3E}">
        <p14:creationId xmlns:p14="http://schemas.microsoft.com/office/powerpoint/2010/main" val="1347797347"/>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Daily Schedule</a:t>
            </a:r>
          </a:p>
        </p:txBody>
      </p:sp>
      <p:sp>
        <p:nvSpPr>
          <p:cNvPr id="5" name="Shape 70"/>
          <p:cNvSpPr txBox="1">
            <a:spLocks/>
          </p:cNvSpPr>
          <p:nvPr/>
        </p:nvSpPr>
        <p:spPr>
          <a:xfrm>
            <a:off x="98425" y="747991"/>
            <a:ext cx="8947150" cy="3394500"/>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 altLang="en" sz="2800" dirty="0">
                <a:latin typeface="Arial" panose="020B0604020202020204" pitchFamily="34" charset="0"/>
                <a:ea typeface="Roboto" panose="02000000000000000000" pitchFamily="2" charset="0"/>
                <a:cs typeface="Arial" panose="020B0604020202020204" pitchFamily="34" charset="0"/>
              </a:rPr>
              <a:t>For each class we’ll run through the following:</a:t>
            </a:r>
          </a:p>
          <a:p>
            <a:pPr marL="228600" indent="0">
              <a:spcBef>
                <a:spcPts val="0"/>
              </a:spcBef>
              <a:buNone/>
            </a:pPr>
            <a:endParaRPr lang="en" altLang="en" sz="15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800" dirty="0">
                <a:latin typeface="Arial" panose="020B0604020202020204" pitchFamily="34" charset="0"/>
                <a:ea typeface="Roboto" panose="02000000000000000000" pitchFamily="2" charset="0"/>
                <a:cs typeface="Arial" panose="020B0604020202020204" pitchFamily="34" charset="0"/>
              </a:rPr>
              <a:t>Set Objectives</a:t>
            </a: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800" dirty="0">
                <a:latin typeface="Arial" panose="020B0604020202020204" pitchFamily="34" charset="0"/>
                <a:ea typeface="Roboto" panose="02000000000000000000" pitchFamily="2" charset="0"/>
                <a:cs typeface="Arial" panose="020B0604020202020204" pitchFamily="34" charset="0"/>
              </a:rPr>
              <a:t>Brief Background Lecture</a:t>
            </a: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800" dirty="0">
                <a:latin typeface="Arial" panose="020B0604020202020204" pitchFamily="34" charset="0"/>
                <a:ea typeface="Roboto" panose="02000000000000000000" pitchFamily="2" charset="0"/>
                <a:cs typeface="Arial" panose="020B0604020202020204" pitchFamily="34" charset="0"/>
              </a:rPr>
              <a:t>Watch Me / Coding Demos</a:t>
            </a: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800" dirty="0">
                <a:latin typeface="Arial" panose="020B0604020202020204" pitchFamily="34" charset="0"/>
                <a:ea typeface="Roboto" panose="02000000000000000000" pitchFamily="2" charset="0"/>
                <a:cs typeface="Arial" panose="020B0604020202020204" pitchFamily="34" charset="0"/>
              </a:rPr>
              <a:t>Code Discussions</a:t>
            </a: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800" dirty="0">
                <a:latin typeface="Arial" panose="020B0604020202020204" pitchFamily="34" charset="0"/>
                <a:ea typeface="Roboto" panose="02000000000000000000" pitchFamily="2" charset="0"/>
                <a:cs typeface="Arial" panose="020B0604020202020204" pitchFamily="34" charset="0"/>
              </a:rPr>
              <a:t>In-Class Exercises</a:t>
            </a: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800" dirty="0">
                <a:latin typeface="Arial" panose="020B0604020202020204" pitchFamily="34" charset="0"/>
                <a:ea typeface="Roboto" panose="02000000000000000000" pitchFamily="2" charset="0"/>
                <a:cs typeface="Arial" panose="020B0604020202020204" pitchFamily="34" charset="0"/>
              </a:rPr>
              <a:t>Project Work</a:t>
            </a:r>
          </a:p>
        </p:txBody>
      </p:sp>
      <p:sp>
        <p:nvSpPr>
          <p:cNvPr id="6" name="Rectangle 5"/>
          <p:cNvSpPr/>
          <p:nvPr/>
        </p:nvSpPr>
        <p:spPr>
          <a:xfrm>
            <a:off x="304801" y="3981690"/>
            <a:ext cx="3746703" cy="2334509"/>
          </a:xfrm>
          <a:prstGeom prst="rect">
            <a:avLst/>
          </a:prstGeom>
          <a:noFill/>
          <a:ln w="603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latin typeface="Arial" panose="020B0604020202020204" pitchFamily="34" charset="0"/>
              <a:cs typeface="Arial" panose="020B0604020202020204" pitchFamily="34" charset="0"/>
            </a:endParaRPr>
          </a:p>
        </p:txBody>
      </p:sp>
      <p:sp>
        <p:nvSpPr>
          <p:cNvPr id="7" name="TextBox 6"/>
          <p:cNvSpPr txBox="1"/>
          <p:nvPr/>
        </p:nvSpPr>
        <p:spPr>
          <a:xfrm>
            <a:off x="4114800" y="4770099"/>
            <a:ext cx="4977645" cy="523220"/>
          </a:xfrm>
          <a:prstGeom prst="rect">
            <a:avLst/>
          </a:prstGeom>
          <a:noFill/>
        </p:spPr>
        <p:txBody>
          <a:bodyPr wrap="none" numCol="1" rtlCol="0">
            <a:spAutoFit/>
          </a:bodyPr>
          <a:lstStyle/>
          <a:p>
            <a:pPr algn="ctr"/>
            <a:r>
              <a:rPr lang="en-US" sz="2800" b="1" u="sng" dirty="0">
                <a:solidFill>
                  <a:srgbClr val="C00000"/>
                </a:solidFill>
                <a:latin typeface="Arial" panose="020B0604020202020204" pitchFamily="34" charset="0"/>
                <a:cs typeface="Arial" panose="020B0604020202020204" pitchFamily="34" charset="0"/>
              </a:rPr>
              <a:t>The Super Important Stuff!!!</a:t>
            </a:r>
          </a:p>
        </p:txBody>
      </p:sp>
      <p:sp>
        <p:nvSpPr>
          <p:cNvPr id="8" name="TextBox 7"/>
          <p:cNvSpPr txBox="1"/>
          <p:nvPr/>
        </p:nvSpPr>
        <p:spPr>
          <a:xfrm>
            <a:off x="4779502" y="5364612"/>
            <a:ext cx="3648243" cy="523220"/>
          </a:xfrm>
          <a:prstGeom prst="rect">
            <a:avLst/>
          </a:prstGeom>
          <a:noFill/>
        </p:spPr>
        <p:txBody>
          <a:bodyPr wrap="none" numCol="1" rtlCol="0">
            <a:spAutoFit/>
          </a:bodyPr>
          <a:lstStyle/>
          <a:p>
            <a:pPr algn="ctr"/>
            <a:r>
              <a:rPr lang="en-US" sz="2800" i="1" dirty="0">
                <a:solidFill>
                  <a:srgbClr val="C00000"/>
                </a:solidFill>
                <a:latin typeface="Arial" panose="020B0604020202020204" pitchFamily="34" charset="0"/>
                <a:cs typeface="Arial" panose="020B0604020202020204" pitchFamily="34" charset="0"/>
              </a:rPr>
              <a:t>i.e. Always be coding!</a:t>
            </a:r>
          </a:p>
        </p:txBody>
      </p:sp>
    </p:spTree>
    <p:extLst>
      <p:ext uri="{BB962C8B-B14F-4D97-AF65-F5344CB8AC3E}">
        <p14:creationId xmlns:p14="http://schemas.microsoft.com/office/powerpoint/2010/main" val="3723267081"/>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Pre-Work</a:t>
            </a:r>
          </a:p>
        </p:txBody>
      </p:sp>
    </p:spTree>
    <p:extLst>
      <p:ext uri="{BB962C8B-B14F-4D97-AF65-F5344CB8AC3E}">
        <p14:creationId xmlns:p14="http://schemas.microsoft.com/office/powerpoint/2010/main" val="2330790028"/>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Software Checklist</a:t>
            </a:r>
          </a:p>
        </p:txBody>
      </p:sp>
      <p:sp>
        <p:nvSpPr>
          <p:cNvPr id="4" name="Shape 70"/>
          <p:cNvSpPr txBox="1">
            <a:spLocks/>
          </p:cNvSpPr>
          <p:nvPr/>
        </p:nvSpPr>
        <p:spPr>
          <a:xfrm>
            <a:off x="98425" y="747990"/>
            <a:ext cx="8947150" cy="5348009"/>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685800" indent="-457200">
              <a:spcBef>
                <a:spcPts val="0"/>
              </a:spcBef>
            </a:pPr>
            <a:endParaRPr lang="en" altLang="en" sz="1500" b="1" dirty="0">
              <a:latin typeface="Arial" panose="020B0604020202020204" pitchFamily="34" charset="0"/>
              <a:ea typeface="Roboto" panose="02000000000000000000" pitchFamily="2" charset="0"/>
              <a:cs typeface="Arial" panose="020B0604020202020204" pitchFamily="34" charset="0"/>
            </a:endParaRPr>
          </a:p>
          <a:p>
            <a:pPr marL="228600" indent="0">
              <a:spcBef>
                <a:spcPts val="0"/>
              </a:spcBef>
              <a:buNone/>
            </a:pPr>
            <a:r>
              <a:rPr lang="en" altLang="en" sz="2800" dirty="0">
                <a:latin typeface="Arial" panose="020B0604020202020204" pitchFamily="34" charset="0"/>
                <a:ea typeface="Roboto" panose="02000000000000000000" pitchFamily="2" charset="0"/>
                <a:cs typeface="Arial" panose="020B0604020202020204" pitchFamily="34" charset="0"/>
              </a:rPr>
              <a:t>At this point, you should have each of these installed:</a:t>
            </a:r>
          </a:p>
          <a:p>
            <a:pPr marL="228600" indent="0">
              <a:spcBef>
                <a:spcPts val="0"/>
              </a:spcBef>
              <a:buNone/>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Wingdings" panose="05000000000000000000" pitchFamily="2" charset="2"/>
              <a:buChar char="q"/>
            </a:pPr>
            <a:r>
              <a:rPr lang="en" altLang="en" sz="2800" dirty="0">
                <a:latin typeface="Arial" panose="020B0604020202020204" pitchFamily="34" charset="0"/>
                <a:ea typeface="Roboto" panose="02000000000000000000" pitchFamily="2" charset="0"/>
                <a:cs typeface="Arial" panose="020B0604020202020204" pitchFamily="34" charset="0"/>
              </a:rPr>
              <a:t> Slack </a:t>
            </a:r>
          </a:p>
          <a:p>
            <a:pPr marL="685800" indent="-457200">
              <a:spcBef>
                <a:spcPts val="0"/>
              </a:spcBef>
              <a:buFont typeface="Wingdings" panose="05000000000000000000" pitchFamily="2" charset="2"/>
              <a:buChar char="q"/>
            </a:pPr>
            <a:r>
              <a:rPr lang="en" altLang="en" sz="2800" dirty="0">
                <a:latin typeface="Arial" panose="020B0604020202020204" pitchFamily="34" charset="0"/>
                <a:ea typeface="Roboto" panose="02000000000000000000" pitchFamily="2" charset="0"/>
                <a:cs typeface="Arial" panose="020B0604020202020204" pitchFamily="34" charset="0"/>
              </a:rPr>
              <a:t> Sublime Text 3</a:t>
            </a:r>
          </a:p>
          <a:p>
            <a:pPr marL="685800" indent="-457200">
              <a:spcBef>
                <a:spcPts val="0"/>
              </a:spcBef>
              <a:buFont typeface="Wingdings" panose="05000000000000000000" pitchFamily="2" charset="2"/>
              <a:buChar char="q"/>
            </a:pPr>
            <a:r>
              <a:rPr lang="en" altLang="en" sz="2800" dirty="0">
                <a:latin typeface="Arial" panose="020B0604020202020204" pitchFamily="34" charset="0"/>
                <a:ea typeface="Roboto" panose="02000000000000000000" pitchFamily="2" charset="0"/>
                <a:cs typeface="Arial" panose="020B0604020202020204" pitchFamily="34" charset="0"/>
              </a:rPr>
              <a:t> Git for Version Control</a:t>
            </a:r>
          </a:p>
          <a:p>
            <a:pPr marL="685800" indent="-457200">
              <a:spcBef>
                <a:spcPts val="0"/>
              </a:spcBef>
              <a:buFont typeface="Wingdings" panose="05000000000000000000" pitchFamily="2" charset="2"/>
              <a:buChar char="q"/>
            </a:pPr>
            <a:r>
              <a:rPr lang="en" altLang="en" sz="2800" dirty="0">
                <a:latin typeface="Arial" panose="020B0604020202020204" pitchFamily="34" charset="0"/>
                <a:ea typeface="Roboto" panose="02000000000000000000" pitchFamily="2" charset="0"/>
                <a:cs typeface="Arial" panose="020B0604020202020204" pitchFamily="34" charset="0"/>
              </a:rPr>
              <a:t> Git Bash (Windows) or Terminal (Mac)</a:t>
            </a:r>
          </a:p>
          <a:p>
            <a:pPr marL="685800" indent="-457200">
              <a:spcBef>
                <a:spcPts val="0"/>
              </a:spcBef>
              <a:buFont typeface="Wingdings" panose="05000000000000000000" pitchFamily="2" charset="2"/>
              <a:buChar char="q"/>
            </a:pPr>
            <a:r>
              <a:rPr lang="en" altLang="en" sz="2800" dirty="0">
                <a:latin typeface="Arial" panose="020B0604020202020204" pitchFamily="34" charset="0"/>
                <a:ea typeface="Roboto" panose="02000000000000000000" pitchFamily="2" charset="0"/>
                <a:cs typeface="Arial" panose="020B0604020202020204" pitchFamily="34" charset="0"/>
              </a:rPr>
              <a:t> Node.js</a:t>
            </a:r>
          </a:p>
          <a:p>
            <a:pPr marL="685800" indent="-457200">
              <a:spcBef>
                <a:spcPts val="0"/>
              </a:spcBef>
              <a:buFont typeface="Wingdings" panose="05000000000000000000" pitchFamily="2" charset="2"/>
              <a:buChar char="q"/>
            </a:pPr>
            <a:r>
              <a:rPr lang="en" altLang="en" sz="2800" dirty="0">
                <a:latin typeface="Arial" panose="020B0604020202020204" pitchFamily="34" charset="0"/>
                <a:ea typeface="Roboto" panose="02000000000000000000" pitchFamily="2" charset="0"/>
                <a:cs typeface="Arial" panose="020B0604020202020204" pitchFamily="34" charset="0"/>
              </a:rPr>
              <a:t> Heroku Toolbelt</a:t>
            </a:r>
          </a:p>
          <a:p>
            <a:pPr marL="685800" indent="-457200">
              <a:spcBef>
                <a:spcPts val="0"/>
              </a:spcBef>
              <a:buFont typeface="Wingdings" panose="05000000000000000000" pitchFamily="2" charset="2"/>
              <a:buChar char="q"/>
            </a:pPr>
            <a:r>
              <a:rPr lang="en-US" sz="2800" dirty="0">
                <a:latin typeface="Arial" panose="020B0604020202020204" pitchFamily="34" charset="0"/>
                <a:ea typeface="Roboto" panose="02000000000000000000" pitchFamily="2" charset="0"/>
                <a:cs typeface="Arial" panose="020B0604020202020204" pitchFamily="34" charset="0"/>
              </a:rPr>
              <a:t> </a:t>
            </a:r>
            <a:r>
              <a:rPr lang="en" altLang="en" sz="2800" dirty="0">
                <a:latin typeface="Arial" panose="020B0604020202020204" pitchFamily="34" charset="0"/>
                <a:ea typeface="Roboto" panose="02000000000000000000" pitchFamily="2" charset="0"/>
                <a:cs typeface="Arial" panose="020B0604020202020204" pitchFamily="34" charset="0"/>
              </a:rPr>
              <a:t>Google Chrome</a:t>
            </a:r>
          </a:p>
          <a:p>
            <a:pPr marL="228600" indent="0">
              <a:spcBef>
                <a:spcPts val="0"/>
              </a:spcBef>
              <a:buNone/>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1833729508"/>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Accounts Checklist</a:t>
            </a:r>
          </a:p>
        </p:txBody>
      </p:sp>
      <p:sp>
        <p:nvSpPr>
          <p:cNvPr id="5" name="Shape 70"/>
          <p:cNvSpPr txBox="1">
            <a:spLocks/>
          </p:cNvSpPr>
          <p:nvPr/>
        </p:nvSpPr>
        <p:spPr>
          <a:xfrm>
            <a:off x="98425" y="914400"/>
            <a:ext cx="8947150" cy="3394500"/>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 altLang="en" sz="2800" dirty="0">
                <a:latin typeface="Arial" panose="020B0604020202020204" pitchFamily="34" charset="0"/>
                <a:ea typeface="Roboto" panose="02000000000000000000" pitchFamily="2" charset="0"/>
                <a:cs typeface="Arial" panose="020B0604020202020204" pitchFamily="34" charset="0"/>
              </a:rPr>
              <a:t>You should also now have accounts for:</a:t>
            </a:r>
          </a:p>
          <a:p>
            <a:pPr marL="228600" indent="0">
              <a:spcBef>
                <a:spcPts val="0"/>
              </a:spcBef>
              <a:buNone/>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Wingdings" panose="05000000000000000000" pitchFamily="2" charset="2"/>
              <a:buChar char="q"/>
            </a:pPr>
            <a:r>
              <a:rPr lang="en" altLang="en" sz="2800" dirty="0">
                <a:latin typeface="Arial" panose="020B0604020202020204" pitchFamily="34" charset="0"/>
                <a:ea typeface="Roboto" panose="02000000000000000000" pitchFamily="2" charset="0"/>
                <a:cs typeface="Arial" panose="020B0604020202020204" pitchFamily="34" charset="0"/>
              </a:rPr>
              <a:t> GitHub (with SSH Integration)</a:t>
            </a:r>
          </a:p>
          <a:p>
            <a:pPr marL="685800" indent="-457200">
              <a:spcBef>
                <a:spcPts val="0"/>
              </a:spcBef>
              <a:buFont typeface="Wingdings" panose="05000000000000000000" pitchFamily="2" charset="2"/>
              <a:buChar char="q"/>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Wingdings" panose="05000000000000000000" pitchFamily="2" charset="2"/>
              <a:buChar char="q"/>
            </a:pPr>
            <a:r>
              <a:rPr lang="en" altLang="en" sz="2800" dirty="0">
                <a:latin typeface="Arial" panose="020B0604020202020204" pitchFamily="34" charset="0"/>
                <a:ea typeface="Roboto" panose="02000000000000000000" pitchFamily="2" charset="0"/>
                <a:cs typeface="Arial" panose="020B0604020202020204" pitchFamily="34" charset="0"/>
              </a:rPr>
              <a:t> Heroku</a:t>
            </a:r>
          </a:p>
          <a:p>
            <a:pPr marL="685800" indent="-457200">
              <a:spcBef>
                <a:spcPts val="0"/>
              </a:spcBef>
              <a:buFont typeface="Wingdings" panose="05000000000000000000" pitchFamily="2" charset="2"/>
              <a:buChar char="q"/>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Wingdings" panose="05000000000000000000" pitchFamily="2" charset="2"/>
              <a:buChar char="q"/>
            </a:pPr>
            <a:r>
              <a:rPr lang="en" altLang="en" sz="2800" dirty="0">
                <a:latin typeface="Arial" panose="020B0604020202020204" pitchFamily="34" charset="0"/>
                <a:ea typeface="Roboto" panose="02000000000000000000" pitchFamily="2" charset="0"/>
                <a:cs typeface="Arial" panose="020B0604020202020204" pitchFamily="34" charset="0"/>
              </a:rPr>
              <a:t> LinkedIn</a:t>
            </a:r>
          </a:p>
          <a:p>
            <a:pPr marL="685800" indent="-457200">
              <a:spcBef>
                <a:spcPts val="0"/>
              </a:spcBef>
              <a:buFont typeface="Wingdings" panose="05000000000000000000" pitchFamily="2" charset="2"/>
              <a:buChar char="q"/>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Wingdings" panose="05000000000000000000" pitchFamily="2" charset="2"/>
              <a:buChar char="q"/>
            </a:pPr>
            <a:r>
              <a:rPr lang="en" altLang="en" sz="2800" dirty="0">
                <a:latin typeface="Arial" panose="020B0604020202020204" pitchFamily="34" charset="0"/>
                <a:ea typeface="Roboto" panose="02000000000000000000" pitchFamily="2" charset="0"/>
                <a:cs typeface="Arial" panose="020B0604020202020204" pitchFamily="34" charset="0"/>
              </a:rPr>
              <a:t> Stack Overflow</a:t>
            </a: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228600" indent="0">
              <a:spcBef>
                <a:spcPts val="0"/>
              </a:spcBef>
              <a:buNone/>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2137062562"/>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Self-Check</a:t>
            </a:r>
          </a:p>
        </p:txBody>
      </p:sp>
      <p:sp>
        <p:nvSpPr>
          <p:cNvPr id="4" name="Shape 70"/>
          <p:cNvSpPr txBox="1">
            <a:spLocks/>
          </p:cNvSpPr>
          <p:nvPr/>
        </p:nvSpPr>
        <p:spPr>
          <a:xfrm>
            <a:off x="98425" y="914400"/>
            <a:ext cx="8947150" cy="3394500"/>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 altLang="en" sz="2800" dirty="0">
                <a:latin typeface="Arial" panose="020B0604020202020204" pitchFamily="34" charset="0"/>
                <a:ea typeface="Roboto" panose="02000000000000000000" pitchFamily="2" charset="0"/>
                <a:cs typeface="Arial" panose="020B0604020202020204" pitchFamily="34" charset="0"/>
              </a:rPr>
              <a:t>Let’s do some quick checks of the following</a:t>
            </a:r>
          </a:p>
          <a:p>
            <a:pPr marL="228600" indent="0">
              <a:spcBef>
                <a:spcPts val="0"/>
              </a:spcBef>
              <a:buNone/>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Wingdings" panose="05000000000000000000" pitchFamily="2" charset="2"/>
              <a:buChar char="ü"/>
            </a:pPr>
            <a:r>
              <a:rPr lang="en" altLang="en" sz="2800" dirty="0">
                <a:latin typeface="Arial" panose="020B0604020202020204" pitchFamily="34" charset="0"/>
                <a:ea typeface="Roboto" panose="02000000000000000000" pitchFamily="2" charset="0"/>
                <a:cs typeface="Arial" panose="020B0604020202020204" pitchFamily="34" charset="0"/>
              </a:rPr>
              <a:t>Sublime Check</a:t>
            </a:r>
          </a:p>
          <a:p>
            <a:pPr marL="685800" indent="-457200">
              <a:spcBef>
                <a:spcPts val="0"/>
              </a:spcBef>
              <a:buFont typeface="Wingdings" panose="05000000000000000000" pitchFamily="2" charset="2"/>
              <a:buChar char="ü"/>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Wingdings" panose="05000000000000000000" pitchFamily="2" charset="2"/>
              <a:buChar char="ü"/>
            </a:pPr>
            <a:r>
              <a:rPr lang="en" altLang="en" sz="2800" dirty="0">
                <a:latin typeface="Arial" panose="020B0604020202020204" pitchFamily="34" charset="0"/>
                <a:ea typeface="Roboto" panose="02000000000000000000" pitchFamily="2" charset="0"/>
                <a:cs typeface="Arial" panose="020B0604020202020204" pitchFamily="34" charset="0"/>
              </a:rPr>
              <a:t>Git Bash / Terminal Check</a:t>
            </a:r>
          </a:p>
          <a:p>
            <a:pPr marL="685800" indent="-457200">
              <a:spcBef>
                <a:spcPts val="0"/>
              </a:spcBef>
              <a:buFont typeface="Wingdings" panose="05000000000000000000" pitchFamily="2" charset="2"/>
              <a:buChar char="ü"/>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Wingdings" panose="05000000000000000000" pitchFamily="2" charset="2"/>
              <a:buChar char="ü"/>
            </a:pPr>
            <a:r>
              <a:rPr lang="en" altLang="en" sz="2800" dirty="0">
                <a:latin typeface="Arial" panose="020B0604020202020204" pitchFamily="34" charset="0"/>
                <a:ea typeface="Roboto" panose="02000000000000000000" pitchFamily="2" charset="0"/>
                <a:cs typeface="Arial" panose="020B0604020202020204" pitchFamily="34" charset="0"/>
              </a:rPr>
              <a:t>Node Check</a:t>
            </a:r>
          </a:p>
          <a:p>
            <a:pPr marL="685800" indent="-457200">
              <a:spcBef>
                <a:spcPts val="0"/>
              </a:spcBef>
              <a:buFont typeface="Wingdings" panose="05000000000000000000" pitchFamily="2" charset="2"/>
              <a:buChar char="ü"/>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Wingdings" panose="05000000000000000000" pitchFamily="2" charset="2"/>
              <a:buChar char="ü"/>
            </a:pPr>
            <a:r>
              <a:rPr lang="en" altLang="en" sz="2800" dirty="0">
                <a:latin typeface="Arial" panose="020B0604020202020204" pitchFamily="34" charset="0"/>
                <a:ea typeface="Roboto" panose="02000000000000000000" pitchFamily="2" charset="0"/>
                <a:cs typeface="Arial" panose="020B0604020202020204" pitchFamily="34" charset="0"/>
              </a:rPr>
              <a:t>Git Check</a:t>
            </a:r>
          </a:p>
          <a:p>
            <a:pPr marL="685800" indent="-457200">
              <a:spcBef>
                <a:spcPts val="0"/>
              </a:spcBef>
              <a:buFont typeface="Wingdings" panose="05000000000000000000" pitchFamily="2" charset="2"/>
              <a:buChar char="ü"/>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Wingdings" panose="05000000000000000000" pitchFamily="2" charset="2"/>
              <a:buChar char="ü"/>
            </a:pPr>
            <a:r>
              <a:rPr lang="en" altLang="en" sz="2800" dirty="0">
                <a:latin typeface="Arial" panose="020B0604020202020204" pitchFamily="34" charset="0"/>
                <a:ea typeface="Roboto" panose="02000000000000000000" pitchFamily="2" charset="0"/>
                <a:cs typeface="Arial" panose="020B0604020202020204" pitchFamily="34" charset="0"/>
              </a:rPr>
              <a:t>Heroku Check</a:t>
            </a:r>
          </a:p>
          <a:p>
            <a:pPr marL="685800" indent="-457200">
              <a:spcBef>
                <a:spcPts val="0"/>
              </a:spcBef>
              <a:buFont typeface="Wingdings" panose="05000000000000000000" pitchFamily="2" charset="2"/>
              <a:buChar char="q"/>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Wingdings" panose="05000000000000000000" pitchFamily="2" charset="2"/>
              <a:buChar char="q"/>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228600" indent="0">
              <a:spcBef>
                <a:spcPts val="0"/>
              </a:spcBef>
              <a:buNone/>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1122447650"/>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On the Modern Web</a:t>
            </a:r>
          </a:p>
        </p:txBody>
      </p:sp>
    </p:spTree>
    <p:extLst>
      <p:ext uri="{BB962C8B-B14F-4D97-AF65-F5344CB8AC3E}">
        <p14:creationId xmlns:p14="http://schemas.microsoft.com/office/powerpoint/2010/main" val="3195269577"/>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Full-Stack Development?</a:t>
            </a:r>
          </a:p>
        </p:txBody>
      </p:sp>
      <p:pic>
        <p:nvPicPr>
          <p:cNvPr id="5" name="Picture 2" descr="http://cdn.meme.am/instances/6442870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1600200" y="990599"/>
            <a:ext cx="6400800" cy="51775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2645088"/>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The “Magic” of YouTube</a:t>
            </a:r>
          </a:p>
        </p:txBody>
      </p:sp>
      <p:pic>
        <p:nvPicPr>
          <p:cNvPr id="4" name="Picture 3"/>
          <p:cNvPicPr>
            <a:picLocks noChangeAspect="1"/>
          </p:cNvPicPr>
          <p:nvPr/>
        </p:nvPicPr>
        <p:blipFill>
          <a:blip r:embed="rId3"/>
          <a:stretch>
            <a:fillRect/>
          </a:stretch>
        </p:blipFill>
        <p:spPr>
          <a:xfrm>
            <a:off x="1143000" y="802186"/>
            <a:ext cx="7206085" cy="5573668"/>
          </a:xfrm>
          <a:prstGeom prst="rect">
            <a:avLst/>
          </a:prstGeom>
        </p:spPr>
      </p:pic>
    </p:spTree>
    <p:extLst>
      <p:ext uri="{BB962C8B-B14F-4D97-AF65-F5344CB8AC3E}">
        <p14:creationId xmlns:p14="http://schemas.microsoft.com/office/powerpoint/2010/main" val="2850271408"/>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Full-Stack Development</a:t>
            </a:r>
          </a:p>
        </p:txBody>
      </p:sp>
      <p:pic>
        <p:nvPicPr>
          <p:cNvPr id="5" name="Picture 4" descr="C:\Users\ahaque89\Downloads\MEAN Deployment Strategy - Page 1 (2).png"/>
          <p:cNvPicPr/>
          <p:nvPr/>
        </p:nvPicPr>
        <p:blipFill rotWithShape="1">
          <a:blip r:embed="rId3" cstate="print">
            <a:extLst>
              <a:ext uri="{28A0092B-C50C-407E-A947-70E740481C1C}">
                <a14:useLocalDpi xmlns:a14="http://schemas.microsoft.com/office/drawing/2010/main" val="0"/>
              </a:ext>
            </a:extLst>
          </a:blip>
          <a:srcRect l="2424" t="13635" r="3151" b="5248"/>
          <a:stretch/>
        </p:blipFill>
        <p:spPr>
          <a:xfrm>
            <a:off x="57398" y="740473"/>
            <a:ext cx="8948716" cy="4212062"/>
          </a:xfrm>
          <a:prstGeom prst="rect">
            <a:avLst/>
          </a:prstGeom>
          <a:noFill/>
          <a:ln>
            <a:noFill/>
          </a:ln>
          <a:extLst>
            <a:ext uri="{53640926-AAD7-44D8-BBD7-CCE9431645EC}">
              <a14:shadowObscured xmlns:a14="http://schemas.microsoft.com/office/drawing/2010/main"/>
            </a:ext>
          </a:extLst>
        </p:spPr>
      </p:pic>
      <p:sp>
        <p:nvSpPr>
          <p:cNvPr id="6" name="Rectangle 5"/>
          <p:cNvSpPr/>
          <p:nvPr/>
        </p:nvSpPr>
        <p:spPr>
          <a:xfrm>
            <a:off x="0" y="4923129"/>
            <a:ext cx="9155741" cy="149231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latin typeface="Arial" panose="020B0604020202020204" pitchFamily="34" charset="0"/>
              <a:cs typeface="Arial" panose="020B0604020202020204" pitchFamily="34" charset="0"/>
            </a:endParaRPr>
          </a:p>
        </p:txBody>
      </p:sp>
      <p:sp>
        <p:nvSpPr>
          <p:cNvPr id="7" name="Rectangle 6"/>
          <p:cNvSpPr/>
          <p:nvPr/>
        </p:nvSpPr>
        <p:spPr>
          <a:xfrm>
            <a:off x="179712" y="5022270"/>
            <a:ext cx="8796315" cy="1323439"/>
          </a:xfrm>
          <a:prstGeom prst="rect">
            <a:avLst/>
          </a:prstGeom>
        </p:spPr>
        <p:txBody>
          <a:bodyPr wrap="square" numCol="1">
            <a:spAutoFit/>
          </a:bodyPr>
          <a:lstStyle/>
          <a:p>
            <a:pPr marL="342900" indent="-342900">
              <a:buFont typeface="Arial" panose="020B0604020202020204" pitchFamily="34" charset="0"/>
              <a:buChar char="•"/>
            </a:pPr>
            <a:r>
              <a:rPr lang="en-US" sz="2000" dirty="0">
                <a:solidFill>
                  <a:schemeClr val="bg1"/>
                </a:solidFill>
                <a:latin typeface="Arial" panose="020B0604020202020204" pitchFamily="34" charset="0"/>
                <a:ea typeface="Roboto" panose="02000000000000000000" pitchFamily="2" charset="0"/>
                <a:cs typeface="Arial" panose="020B0604020202020204" pitchFamily="34" charset="0"/>
              </a:rPr>
              <a:t>In modern </a:t>
            </a:r>
            <a:r>
              <a:rPr lang="en-US" sz="2000" b="1" dirty="0">
                <a:solidFill>
                  <a:schemeClr val="bg1"/>
                </a:solidFill>
                <a:latin typeface="Arial" panose="020B0604020202020204" pitchFamily="34" charset="0"/>
                <a:ea typeface="Roboto" panose="02000000000000000000" pitchFamily="2" charset="0"/>
                <a:cs typeface="Arial" panose="020B0604020202020204" pitchFamily="34" charset="0"/>
              </a:rPr>
              <a:t>web apps, </a:t>
            </a:r>
            <a:r>
              <a:rPr lang="en-US" sz="2000" dirty="0">
                <a:solidFill>
                  <a:schemeClr val="bg1"/>
                </a:solidFill>
                <a:latin typeface="Arial" panose="020B0604020202020204" pitchFamily="34" charset="0"/>
                <a:ea typeface="Roboto" panose="02000000000000000000" pitchFamily="2" charset="0"/>
                <a:cs typeface="Arial" panose="020B0604020202020204" pitchFamily="34" charset="0"/>
              </a:rPr>
              <a:t>there’s a constant back-and-forth communication between two key components: the visuals displayed on the user’s browser (</a:t>
            </a:r>
            <a:r>
              <a:rPr lang="en-US" sz="2000" b="1" dirty="0">
                <a:solidFill>
                  <a:schemeClr val="bg1"/>
                </a:solidFill>
                <a:latin typeface="Arial" panose="020B0604020202020204" pitchFamily="34" charset="0"/>
                <a:ea typeface="Roboto" panose="02000000000000000000" pitchFamily="2" charset="0"/>
                <a:cs typeface="Arial" panose="020B0604020202020204" pitchFamily="34" charset="0"/>
              </a:rPr>
              <a:t>frontend) </a:t>
            </a:r>
            <a:r>
              <a:rPr lang="en-US" sz="2000" dirty="0">
                <a:solidFill>
                  <a:schemeClr val="bg1"/>
                </a:solidFill>
                <a:latin typeface="Arial" panose="020B0604020202020204" pitchFamily="34" charset="0"/>
                <a:ea typeface="Roboto" panose="02000000000000000000" pitchFamily="2" charset="0"/>
                <a:cs typeface="Arial" panose="020B0604020202020204" pitchFamily="34" charset="0"/>
              </a:rPr>
              <a:t>and the data and logic stored on the server (</a:t>
            </a:r>
            <a:r>
              <a:rPr lang="en-US" sz="2000" b="1" dirty="0">
                <a:solidFill>
                  <a:schemeClr val="bg1"/>
                </a:solidFill>
                <a:latin typeface="Arial" panose="020B0604020202020204" pitchFamily="34" charset="0"/>
                <a:ea typeface="Roboto" panose="02000000000000000000" pitchFamily="2" charset="0"/>
                <a:cs typeface="Arial" panose="020B0604020202020204" pitchFamily="34" charset="0"/>
              </a:rPr>
              <a:t>backend).</a:t>
            </a:r>
          </a:p>
        </p:txBody>
      </p:sp>
    </p:spTree>
    <p:extLst>
      <p:ext uri="{BB962C8B-B14F-4D97-AF65-F5344CB8AC3E}">
        <p14:creationId xmlns:p14="http://schemas.microsoft.com/office/powerpoint/2010/main" val="2728304835"/>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Some Cool Stuff I Made…</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5321" y="4535516"/>
            <a:ext cx="1803379" cy="1239823"/>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5321" y="932422"/>
            <a:ext cx="1790700" cy="952500"/>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38269" y="920996"/>
            <a:ext cx="1326223" cy="705438"/>
          </a:xfrm>
          <a:prstGeom prst="rect">
            <a:avLst/>
          </a:prstGeom>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43400" y="920996"/>
            <a:ext cx="1790700" cy="952500"/>
          </a:xfrm>
          <a:prstGeom prst="rect">
            <a:avLst/>
          </a:prstGeom>
        </p:spPr>
      </p:pic>
      <p:pic>
        <p:nvPicPr>
          <p:cNvPr id="8" name="Picture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514240" y="914050"/>
            <a:ext cx="1790700" cy="952500"/>
          </a:xfrm>
          <a:prstGeom prst="rect">
            <a:avLst/>
          </a:prstGeom>
        </p:spPr>
      </p:pic>
      <p:pic>
        <p:nvPicPr>
          <p:cNvPr id="9" name="Picture 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84356" y="2127446"/>
            <a:ext cx="1790700" cy="952500"/>
          </a:xfrm>
          <a:prstGeom prst="rect">
            <a:avLst/>
          </a:prstGeom>
        </p:spPr>
      </p:pic>
      <p:pic>
        <p:nvPicPr>
          <p:cNvPr id="10" name="Picture 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638269" y="1873496"/>
            <a:ext cx="1360932" cy="723900"/>
          </a:xfrm>
          <a:prstGeom prst="rect">
            <a:avLst/>
          </a:prstGeom>
        </p:spPr>
      </p:pic>
      <p:pic>
        <p:nvPicPr>
          <p:cNvPr id="11" name="Picture 10"/>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617825" y="2827220"/>
            <a:ext cx="1346668" cy="716313"/>
          </a:xfrm>
          <a:prstGeom prst="rect">
            <a:avLst/>
          </a:prstGeom>
        </p:spPr>
      </p:pic>
      <p:pic>
        <p:nvPicPr>
          <p:cNvPr id="12" name="Picture 11"/>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514240" y="2127446"/>
            <a:ext cx="1790700" cy="952500"/>
          </a:xfrm>
          <a:prstGeom prst="rect">
            <a:avLst/>
          </a:prstGeom>
        </p:spPr>
      </p:pic>
      <p:pic>
        <p:nvPicPr>
          <p:cNvPr id="13" name="Picture 12"/>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08000" y="3340492"/>
            <a:ext cx="1790700" cy="952500"/>
          </a:xfrm>
          <a:prstGeom prst="rect">
            <a:avLst/>
          </a:prstGeom>
        </p:spPr>
      </p:pic>
      <p:pic>
        <p:nvPicPr>
          <p:cNvPr id="14" name="Picture 13"/>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638269" y="3773357"/>
            <a:ext cx="1360932" cy="723900"/>
          </a:xfrm>
          <a:prstGeom prst="rect">
            <a:avLst/>
          </a:prstGeom>
        </p:spPr>
      </p:pic>
      <p:pic>
        <p:nvPicPr>
          <p:cNvPr id="15" name="Picture 14"/>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514240" y="3340492"/>
            <a:ext cx="1790700" cy="952500"/>
          </a:xfrm>
          <a:prstGeom prst="rect">
            <a:avLst/>
          </a:prstGeom>
        </p:spPr>
      </p:pic>
      <p:pic>
        <p:nvPicPr>
          <p:cNvPr id="16" name="Picture 15"/>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6169412" y="4497257"/>
            <a:ext cx="2403051" cy="1802289"/>
          </a:xfrm>
          <a:prstGeom prst="rect">
            <a:avLst/>
          </a:prstGeom>
        </p:spPr>
      </p:pic>
      <p:pic>
        <p:nvPicPr>
          <p:cNvPr id="17" name="Picture 16"/>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2727121" y="4592112"/>
            <a:ext cx="1183227" cy="1183227"/>
          </a:xfrm>
          <a:prstGeom prst="rect">
            <a:avLst/>
          </a:prstGeom>
        </p:spPr>
      </p:pic>
      <p:pic>
        <p:nvPicPr>
          <p:cNvPr id="18" name="Picture 17"/>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4346339" y="2127446"/>
            <a:ext cx="1787761" cy="1787761"/>
          </a:xfrm>
          <a:prstGeom prst="rect">
            <a:avLst/>
          </a:prstGeom>
        </p:spPr>
      </p:pic>
      <p:pic>
        <p:nvPicPr>
          <p:cNvPr id="19" name="Picture 18"/>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4343400" y="4169157"/>
            <a:ext cx="1790700" cy="952500"/>
          </a:xfrm>
          <a:prstGeom prst="rect">
            <a:avLst/>
          </a:prstGeom>
        </p:spPr>
      </p:pic>
    </p:spTree>
    <p:extLst>
      <p:ext uri="{BB962C8B-B14F-4D97-AF65-F5344CB8AC3E}">
        <p14:creationId xmlns:p14="http://schemas.microsoft.com/office/powerpoint/2010/main" val="2421851072"/>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Full-Stack Development</a:t>
            </a:r>
          </a:p>
        </p:txBody>
      </p:sp>
      <p:pic>
        <p:nvPicPr>
          <p:cNvPr id="5" name="Picture 4" descr="C:\Users\ahaque89\Downloads\MEAN Deployment Strategy - Page 1 (2).png"/>
          <p:cNvPicPr/>
          <p:nvPr/>
        </p:nvPicPr>
        <p:blipFill rotWithShape="1">
          <a:blip r:embed="rId3" cstate="print">
            <a:extLst>
              <a:ext uri="{28A0092B-C50C-407E-A947-70E740481C1C}">
                <a14:useLocalDpi xmlns:a14="http://schemas.microsoft.com/office/drawing/2010/main" val="0"/>
              </a:ext>
            </a:extLst>
          </a:blip>
          <a:srcRect l="2424" t="13635" r="3151" b="5248"/>
          <a:stretch/>
        </p:blipFill>
        <p:spPr>
          <a:xfrm>
            <a:off x="57398" y="740473"/>
            <a:ext cx="8948716" cy="4212062"/>
          </a:xfrm>
          <a:prstGeom prst="rect">
            <a:avLst/>
          </a:prstGeom>
          <a:noFill/>
          <a:ln>
            <a:noFill/>
          </a:ln>
          <a:extLst>
            <a:ext uri="{53640926-AAD7-44D8-BBD7-CCE9431645EC}">
              <a14:shadowObscured xmlns:a14="http://schemas.microsoft.com/office/drawing/2010/main"/>
            </a:ext>
          </a:extLst>
        </p:spPr>
      </p:pic>
      <p:sp>
        <p:nvSpPr>
          <p:cNvPr id="6" name="Rectangle 5"/>
          <p:cNvSpPr/>
          <p:nvPr/>
        </p:nvSpPr>
        <p:spPr>
          <a:xfrm>
            <a:off x="-1" y="4953000"/>
            <a:ext cx="9155741" cy="149231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latin typeface="Arial" panose="020B0604020202020204" pitchFamily="34" charset="0"/>
              <a:cs typeface="Arial" panose="020B0604020202020204" pitchFamily="34" charset="0"/>
            </a:endParaRPr>
          </a:p>
        </p:txBody>
      </p:sp>
      <p:sp>
        <p:nvSpPr>
          <p:cNvPr id="8" name="Rectangle 7"/>
          <p:cNvSpPr/>
          <p:nvPr/>
        </p:nvSpPr>
        <p:spPr>
          <a:xfrm>
            <a:off x="173842" y="5181600"/>
            <a:ext cx="8796315" cy="1015663"/>
          </a:xfrm>
          <a:prstGeom prst="rect">
            <a:avLst/>
          </a:prstGeom>
        </p:spPr>
        <p:txBody>
          <a:bodyPr wrap="square" numCol="1">
            <a:spAutoFit/>
          </a:bodyPr>
          <a:lstStyle/>
          <a:p>
            <a:pPr marL="342900" indent="-342900">
              <a:buFont typeface="Arial" panose="020B0604020202020204" pitchFamily="34" charset="0"/>
              <a:buChar char="•"/>
            </a:pPr>
            <a:r>
              <a:rPr lang="en-US" sz="2000" b="1" dirty="0">
                <a:solidFill>
                  <a:schemeClr val="bg1"/>
                </a:solidFill>
                <a:latin typeface="Arial" panose="020B0604020202020204" pitchFamily="34" charset="0"/>
                <a:ea typeface="Roboto" panose="02000000000000000000" pitchFamily="2" charset="0"/>
                <a:cs typeface="Arial" panose="020B0604020202020204" pitchFamily="34" charset="0"/>
              </a:rPr>
              <a:t>Full-Stack Development </a:t>
            </a:r>
            <a:r>
              <a:rPr lang="en-US" sz="2000" dirty="0">
                <a:solidFill>
                  <a:schemeClr val="bg1"/>
                </a:solidFill>
                <a:latin typeface="Arial" panose="020B0604020202020204" pitchFamily="34" charset="0"/>
                <a:ea typeface="Roboto" panose="02000000000000000000" pitchFamily="2" charset="0"/>
                <a:cs typeface="Arial" panose="020B0604020202020204" pitchFamily="34" charset="0"/>
              </a:rPr>
              <a:t>is the concept of building </a:t>
            </a:r>
            <a:r>
              <a:rPr lang="en-US" sz="2000" b="1" i="1" u="sng" dirty="0">
                <a:solidFill>
                  <a:schemeClr val="bg1"/>
                </a:solidFill>
                <a:latin typeface="Arial" panose="020B0604020202020204" pitchFamily="34" charset="0"/>
                <a:ea typeface="Roboto" panose="02000000000000000000" pitchFamily="2" charset="0"/>
                <a:cs typeface="Arial" panose="020B0604020202020204" pitchFamily="34" charset="0"/>
              </a:rPr>
              <a:t>every</a:t>
            </a:r>
            <a:r>
              <a:rPr lang="en-US" sz="2000" i="1" dirty="0">
                <a:solidFill>
                  <a:schemeClr val="bg1"/>
                </a:solidFill>
                <a:latin typeface="Arial" panose="020B0604020202020204" pitchFamily="34" charset="0"/>
                <a:ea typeface="Roboto" panose="02000000000000000000" pitchFamily="2" charset="0"/>
                <a:cs typeface="Arial" panose="020B0604020202020204" pitchFamily="34" charset="0"/>
              </a:rPr>
              <a:t> </a:t>
            </a:r>
            <a:r>
              <a:rPr lang="en-US" sz="2000" dirty="0">
                <a:solidFill>
                  <a:schemeClr val="bg1"/>
                </a:solidFill>
                <a:latin typeface="Arial" panose="020B0604020202020204" pitchFamily="34" charset="0"/>
                <a:ea typeface="Roboto" panose="02000000000000000000" pitchFamily="2" charset="0"/>
                <a:cs typeface="Arial" panose="020B0604020202020204" pitchFamily="34" charset="0"/>
              </a:rPr>
              <a:t>aspect of the web application – from the visuals and interactions, to the data transfer and processing.</a:t>
            </a:r>
            <a:endParaRPr lang="en-US" sz="2000" b="1" u="sng"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959324115"/>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Full-Stack Development</a:t>
            </a:r>
          </a:p>
        </p:txBody>
      </p:sp>
      <p:sp>
        <p:nvSpPr>
          <p:cNvPr id="55" name="Shape 70"/>
          <p:cNvSpPr txBox="1">
            <a:spLocks/>
          </p:cNvSpPr>
          <p:nvPr/>
        </p:nvSpPr>
        <p:spPr>
          <a:xfrm>
            <a:off x="0" y="1041306"/>
            <a:ext cx="3079750" cy="2026067"/>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HTML</a:t>
            </a:r>
          </a:p>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CSS</a:t>
            </a:r>
          </a:p>
          <a:p>
            <a:pPr marL="685800" indent="-457200">
              <a:spcBef>
                <a:spcPts val="0"/>
              </a:spcBef>
            </a:pPr>
            <a:r>
              <a:rPr lang="en-US" sz="2000" dirty="0">
                <a:latin typeface="Arial" panose="020B0604020202020204" pitchFamily="34" charset="0"/>
                <a:ea typeface="Roboto" panose="02000000000000000000" pitchFamily="2" charset="0"/>
                <a:cs typeface="Arial" panose="020B0604020202020204" pitchFamily="34" charset="0"/>
              </a:rPr>
              <a:t>JavaScript</a:t>
            </a:r>
            <a:endParaRPr lang="en" altLang="en" sz="20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US" sz="2000" dirty="0">
                <a:latin typeface="Arial" panose="020B0604020202020204" pitchFamily="34" charset="0"/>
                <a:ea typeface="Roboto" panose="02000000000000000000" pitchFamily="2" charset="0"/>
                <a:cs typeface="Arial" panose="020B0604020202020204" pitchFamily="34" charset="0"/>
              </a:rPr>
              <a:t>jQuery</a:t>
            </a:r>
            <a:endParaRPr lang="en" altLang="en" sz="20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Bootstrap</a:t>
            </a:r>
          </a:p>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SEO</a:t>
            </a:r>
          </a:p>
        </p:txBody>
      </p:sp>
      <p:sp>
        <p:nvSpPr>
          <p:cNvPr id="56" name="Shape 70"/>
          <p:cNvSpPr txBox="1">
            <a:spLocks/>
          </p:cNvSpPr>
          <p:nvPr/>
        </p:nvSpPr>
        <p:spPr>
          <a:xfrm>
            <a:off x="2896001" y="1028449"/>
            <a:ext cx="1920875" cy="1354788"/>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685800" indent="-457200">
              <a:spcBef>
                <a:spcPts val="0"/>
              </a:spcBef>
            </a:pPr>
            <a:r>
              <a:rPr lang="en" altLang="en" sz="2000" dirty="0" err="1">
                <a:latin typeface="Arial" panose="020B0604020202020204" pitchFamily="34" charset="0"/>
                <a:ea typeface="Roboto" panose="02000000000000000000" pitchFamily="2" charset="0"/>
                <a:cs typeface="Arial" panose="020B0604020202020204" pitchFamily="34" charset="0"/>
              </a:rPr>
              <a:t>Heroku</a:t>
            </a:r>
            <a:endParaRPr lang="en" altLang="en" sz="20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Git</a:t>
            </a:r>
          </a:p>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GitHub</a:t>
            </a:r>
          </a:p>
        </p:txBody>
      </p:sp>
      <p:sp>
        <p:nvSpPr>
          <p:cNvPr id="57" name="Shape 70"/>
          <p:cNvSpPr txBox="1">
            <a:spLocks/>
          </p:cNvSpPr>
          <p:nvPr/>
        </p:nvSpPr>
        <p:spPr>
          <a:xfrm>
            <a:off x="0" y="3754837"/>
            <a:ext cx="3962401" cy="1828800"/>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APIs (Consuming)</a:t>
            </a:r>
          </a:p>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JSON</a:t>
            </a:r>
          </a:p>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AJAX</a:t>
            </a:r>
          </a:p>
          <a:p>
            <a:pPr marL="685800" indent="-457200">
              <a:spcBef>
                <a:spcPts val="0"/>
              </a:spcBef>
            </a:pPr>
            <a:r>
              <a:rPr lang="en-US" sz="2000" dirty="0">
                <a:latin typeface="Arial" panose="020B0604020202020204" pitchFamily="34" charset="0"/>
                <a:ea typeface="Roboto" panose="02000000000000000000" pitchFamily="2" charset="0"/>
                <a:cs typeface="Arial" panose="020B0604020202020204" pitchFamily="34" charset="0"/>
              </a:rPr>
              <a:t>Real Time </a:t>
            </a:r>
            <a:r>
              <a:rPr lang="en" altLang="en" sz="2000" dirty="0">
                <a:latin typeface="Arial" panose="020B0604020202020204" pitchFamily="34" charset="0"/>
                <a:ea typeface="Roboto" panose="02000000000000000000" pitchFamily="2" charset="0"/>
                <a:cs typeface="Arial" panose="020B0604020202020204" pitchFamily="34" charset="0"/>
              </a:rPr>
              <a:t>Cloud </a:t>
            </a:r>
            <a:r>
              <a:rPr lang="en-US" sz="2000" dirty="0">
                <a:latin typeface="Arial" panose="020B0604020202020204" pitchFamily="34" charset="0"/>
                <a:ea typeface="Roboto" panose="02000000000000000000" pitchFamily="2" charset="0"/>
                <a:cs typeface="Arial" panose="020B0604020202020204" pitchFamily="34" charset="0"/>
              </a:rPr>
              <a:t>Database </a:t>
            </a:r>
            <a:r>
              <a:rPr lang="en" altLang="en" sz="2000" dirty="0">
                <a:latin typeface="Arial" panose="020B0604020202020204" pitchFamily="34" charset="0"/>
                <a:ea typeface="Roboto" panose="02000000000000000000" pitchFamily="2" charset="0"/>
                <a:cs typeface="Arial" panose="020B0604020202020204" pitchFamily="34" charset="0"/>
              </a:rPr>
              <a:t>via </a:t>
            </a:r>
            <a:r>
              <a:rPr lang="en-US" sz="2000" dirty="0">
                <a:latin typeface="Arial" panose="020B0604020202020204" pitchFamily="34" charset="0"/>
                <a:ea typeface="Roboto" panose="02000000000000000000" pitchFamily="2" charset="0"/>
                <a:cs typeface="Arial" panose="020B0604020202020204" pitchFamily="34" charset="0"/>
              </a:rPr>
              <a:t>Firebase</a:t>
            </a:r>
            <a:endParaRPr lang="en" altLang="en" sz="2000" dirty="0">
              <a:latin typeface="Arial" panose="020B0604020202020204" pitchFamily="34" charset="0"/>
              <a:ea typeface="Roboto" panose="02000000000000000000" pitchFamily="2" charset="0"/>
              <a:cs typeface="Arial" panose="020B0604020202020204" pitchFamily="34" charset="0"/>
            </a:endParaRPr>
          </a:p>
        </p:txBody>
      </p:sp>
      <p:sp>
        <p:nvSpPr>
          <p:cNvPr id="58" name="Shape 70"/>
          <p:cNvSpPr txBox="1">
            <a:spLocks/>
          </p:cNvSpPr>
          <p:nvPr/>
        </p:nvSpPr>
        <p:spPr>
          <a:xfrm>
            <a:off x="5101131" y="1011637"/>
            <a:ext cx="3841750" cy="2743200"/>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Templating Engines</a:t>
            </a:r>
          </a:p>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Sessions</a:t>
            </a:r>
          </a:p>
          <a:p>
            <a:pPr marL="685800" indent="-457200">
              <a:spcBef>
                <a:spcPts val="0"/>
              </a:spcBef>
            </a:pPr>
            <a:r>
              <a:rPr lang="en-US" sz="2000" dirty="0">
                <a:latin typeface="Arial" panose="020B0604020202020204" pitchFamily="34" charset="0"/>
                <a:ea typeface="Roboto" panose="02000000000000000000" pitchFamily="2" charset="0"/>
                <a:cs typeface="Arial" panose="020B0604020202020204" pitchFamily="34" charset="0"/>
              </a:rPr>
              <a:t>Writing tests</a:t>
            </a:r>
          </a:p>
          <a:p>
            <a:pPr marL="685800" indent="-457200">
              <a:spcBef>
                <a:spcPts val="0"/>
              </a:spcBef>
            </a:pPr>
            <a:r>
              <a:rPr lang="en-US" sz="2000" dirty="0" err="1">
                <a:latin typeface="Arial" panose="020B0604020202020204" pitchFamily="34" charset="0"/>
                <a:ea typeface="Roboto" panose="02000000000000000000" pitchFamily="2" charset="0"/>
                <a:cs typeface="Arial" panose="020B0604020202020204" pitchFamily="34" charset="0"/>
              </a:rPr>
              <a:t>Node.js</a:t>
            </a:r>
            <a:endParaRPr lang="en-US" sz="20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000" dirty="0" err="1">
                <a:latin typeface="Arial" panose="020B0604020202020204" pitchFamily="34" charset="0"/>
                <a:ea typeface="Roboto" panose="02000000000000000000" pitchFamily="2" charset="0"/>
                <a:cs typeface="Arial" panose="020B0604020202020204" pitchFamily="34" charset="0"/>
              </a:rPr>
              <a:t>Express.js</a:t>
            </a:r>
            <a:endParaRPr lang="en" altLang="en" sz="20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US" sz="2000" dirty="0">
                <a:latin typeface="Arial" panose="020B0604020202020204" pitchFamily="34" charset="0"/>
                <a:ea typeface="Roboto" panose="02000000000000000000" pitchFamily="2" charset="0"/>
                <a:cs typeface="Arial" panose="020B0604020202020204" pitchFamily="34" charset="0"/>
              </a:rPr>
              <a:t>Creating APIs</a:t>
            </a:r>
          </a:p>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MVC</a:t>
            </a:r>
          </a:p>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User Authentication</a:t>
            </a:r>
            <a:endParaRPr lang="en-US" sz="20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US" sz="2000" dirty="0">
                <a:latin typeface="Arial" panose="020B0604020202020204" pitchFamily="34" charset="0"/>
                <a:ea typeface="Roboto" panose="02000000000000000000" pitchFamily="2" charset="0"/>
                <a:cs typeface="Arial" panose="020B0604020202020204" pitchFamily="34" charset="0"/>
              </a:rPr>
              <a:t>ORM (</a:t>
            </a:r>
            <a:r>
              <a:rPr lang="en-US" sz="2000" dirty="0" err="1">
                <a:latin typeface="Arial" panose="020B0604020202020204" pitchFamily="34" charset="0"/>
                <a:ea typeface="Roboto" panose="02000000000000000000" pitchFamily="2" charset="0"/>
                <a:cs typeface="Arial" panose="020B0604020202020204" pitchFamily="34" charset="0"/>
              </a:rPr>
              <a:t>Sequelize</a:t>
            </a:r>
            <a:r>
              <a:rPr lang="en-US" sz="2000" dirty="0">
                <a:latin typeface="Arial" panose="020B0604020202020204" pitchFamily="34" charset="0"/>
                <a:ea typeface="Roboto" panose="02000000000000000000" pitchFamily="2" charset="0"/>
                <a:cs typeface="Arial" panose="020B0604020202020204" pitchFamily="34" charset="0"/>
              </a:rPr>
              <a:t>)</a:t>
            </a:r>
          </a:p>
        </p:txBody>
      </p:sp>
      <p:sp>
        <p:nvSpPr>
          <p:cNvPr id="59" name="Shape 70"/>
          <p:cNvSpPr txBox="1">
            <a:spLocks/>
          </p:cNvSpPr>
          <p:nvPr/>
        </p:nvSpPr>
        <p:spPr>
          <a:xfrm>
            <a:off x="2940592" y="2832132"/>
            <a:ext cx="2130158" cy="901668"/>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MySQL</a:t>
            </a:r>
          </a:p>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MongoDB</a:t>
            </a:r>
          </a:p>
        </p:txBody>
      </p:sp>
      <p:sp>
        <p:nvSpPr>
          <p:cNvPr id="60" name="Shape 70"/>
          <p:cNvSpPr txBox="1">
            <a:spLocks/>
          </p:cNvSpPr>
          <p:nvPr/>
        </p:nvSpPr>
        <p:spPr>
          <a:xfrm>
            <a:off x="5070750" y="4460435"/>
            <a:ext cx="3049242" cy="901668"/>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685800" indent="-457200">
              <a:spcBef>
                <a:spcPts val="0"/>
              </a:spcBef>
            </a:pPr>
            <a:endParaRPr lang="en-US" sz="20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endParaRPr lang="en-US" sz="20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Algorithms</a:t>
            </a:r>
          </a:p>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Design Patterns</a:t>
            </a:r>
          </a:p>
        </p:txBody>
      </p:sp>
      <p:sp>
        <p:nvSpPr>
          <p:cNvPr id="61" name="Shape 70"/>
          <p:cNvSpPr txBox="1">
            <a:spLocks/>
          </p:cNvSpPr>
          <p:nvPr/>
        </p:nvSpPr>
        <p:spPr>
          <a:xfrm>
            <a:off x="464904" y="3349346"/>
            <a:ext cx="2305050" cy="451282"/>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 altLang="en" sz="2000" b="1" u="sng" dirty="0">
                <a:latin typeface="Arial" panose="020B0604020202020204" pitchFamily="34" charset="0"/>
                <a:ea typeface="Roboto" panose="02000000000000000000" pitchFamily="2" charset="0"/>
                <a:cs typeface="Arial" panose="020B0604020202020204" pitchFamily="34" charset="0"/>
              </a:rPr>
              <a:t>API Interaction</a:t>
            </a:r>
          </a:p>
        </p:txBody>
      </p:sp>
      <p:sp>
        <p:nvSpPr>
          <p:cNvPr id="62" name="Shape 70"/>
          <p:cNvSpPr txBox="1">
            <a:spLocks/>
          </p:cNvSpPr>
          <p:nvPr/>
        </p:nvSpPr>
        <p:spPr>
          <a:xfrm>
            <a:off x="3382673" y="2471504"/>
            <a:ext cx="1905000" cy="451282"/>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 altLang="en" sz="2000" b="1" u="sng" dirty="0">
                <a:latin typeface="Arial" panose="020B0604020202020204" pitchFamily="34" charset="0"/>
                <a:ea typeface="Roboto" panose="02000000000000000000" pitchFamily="2" charset="0"/>
                <a:cs typeface="Arial" panose="020B0604020202020204" pitchFamily="34" charset="0"/>
              </a:rPr>
              <a:t>Databases</a:t>
            </a:r>
          </a:p>
        </p:txBody>
      </p:sp>
      <p:sp>
        <p:nvSpPr>
          <p:cNvPr id="63" name="Shape 70"/>
          <p:cNvSpPr txBox="1">
            <a:spLocks/>
          </p:cNvSpPr>
          <p:nvPr/>
        </p:nvSpPr>
        <p:spPr>
          <a:xfrm>
            <a:off x="5504959" y="4708441"/>
            <a:ext cx="2592042" cy="451282"/>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 altLang="en" sz="2000" b="1" u="sng" dirty="0">
                <a:latin typeface="Arial" panose="020B0604020202020204" pitchFamily="34" charset="0"/>
                <a:ea typeface="Roboto" panose="02000000000000000000" pitchFamily="2" charset="0"/>
                <a:cs typeface="Arial" panose="020B0604020202020204" pitchFamily="34" charset="0"/>
              </a:rPr>
              <a:t>CS Fundamentals </a:t>
            </a:r>
          </a:p>
        </p:txBody>
      </p:sp>
      <p:sp>
        <p:nvSpPr>
          <p:cNvPr id="64" name="Shape 70"/>
          <p:cNvSpPr txBox="1">
            <a:spLocks/>
          </p:cNvSpPr>
          <p:nvPr/>
        </p:nvSpPr>
        <p:spPr>
          <a:xfrm>
            <a:off x="438460" y="5554332"/>
            <a:ext cx="3904940" cy="451282"/>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 altLang="en" sz="2000" b="1" u="sng" dirty="0">
                <a:latin typeface="Arial" panose="020B0604020202020204" pitchFamily="34" charset="0"/>
                <a:ea typeface="Roboto" panose="02000000000000000000" pitchFamily="2" charset="0"/>
                <a:cs typeface="Arial" panose="020B0604020202020204" pitchFamily="34" charset="0"/>
              </a:rPr>
              <a:t>Cutting Edge Development</a:t>
            </a:r>
          </a:p>
        </p:txBody>
      </p:sp>
      <p:sp>
        <p:nvSpPr>
          <p:cNvPr id="65" name="Shape 70"/>
          <p:cNvSpPr txBox="1">
            <a:spLocks/>
          </p:cNvSpPr>
          <p:nvPr/>
        </p:nvSpPr>
        <p:spPr>
          <a:xfrm>
            <a:off x="1676400" y="5867400"/>
            <a:ext cx="1773681" cy="388803"/>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685800" marR="0" lvl="0" indent="-457200" defTabSz="914400" eaLnBrk="1" latinLnBrk="0" hangingPunct="1">
              <a:lnSpc>
                <a:spcPct val="100000"/>
              </a:lnSpc>
              <a:spcBef>
                <a:spcPts val="0"/>
              </a:spcBef>
              <a:spcAft>
                <a:spcPts val="0"/>
              </a:spcAft>
              <a:buClrTx/>
              <a:buSzTx/>
              <a:buFontTx/>
              <a:buNone/>
              <a:tabLst/>
              <a:defRPr/>
            </a:pPr>
            <a:endParaRPr lang="en" altLang="en" sz="2000" dirty="0">
              <a:latin typeface="Arial" panose="020B0604020202020204" pitchFamily="34" charset="0"/>
              <a:ea typeface="Roboto" panose="02000000000000000000" pitchFamily="2" charset="0"/>
              <a:cs typeface="Arial" panose="020B0604020202020204" pitchFamily="34" charset="0"/>
            </a:endParaRPr>
          </a:p>
        </p:txBody>
      </p:sp>
      <p:sp>
        <p:nvSpPr>
          <p:cNvPr id="66" name="Shape 70"/>
          <p:cNvSpPr txBox="1">
            <a:spLocks/>
          </p:cNvSpPr>
          <p:nvPr/>
        </p:nvSpPr>
        <p:spPr>
          <a:xfrm>
            <a:off x="439688" y="634823"/>
            <a:ext cx="2181003" cy="451282"/>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 altLang="en" sz="2000" b="1" u="sng" dirty="0">
                <a:latin typeface="Arial" panose="020B0604020202020204" pitchFamily="34" charset="0"/>
                <a:ea typeface="Roboto" panose="02000000000000000000" pitchFamily="2" charset="0"/>
                <a:cs typeface="Arial" panose="020B0604020202020204" pitchFamily="34" charset="0"/>
              </a:rPr>
              <a:t>The Browser</a:t>
            </a:r>
          </a:p>
        </p:txBody>
      </p:sp>
      <p:sp>
        <p:nvSpPr>
          <p:cNvPr id="67" name="Shape 70"/>
          <p:cNvSpPr txBox="1">
            <a:spLocks/>
          </p:cNvSpPr>
          <p:nvPr/>
        </p:nvSpPr>
        <p:spPr>
          <a:xfrm>
            <a:off x="3355059" y="634823"/>
            <a:ext cx="1905000" cy="451282"/>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 altLang="en" sz="2000" b="1" u="sng" dirty="0">
                <a:latin typeface="Arial" panose="020B0604020202020204" pitchFamily="34" charset="0"/>
                <a:ea typeface="Roboto" panose="02000000000000000000" pitchFamily="2" charset="0"/>
                <a:cs typeface="Arial" panose="020B0604020202020204" pitchFamily="34" charset="0"/>
              </a:rPr>
              <a:t>Dev Tools</a:t>
            </a:r>
          </a:p>
        </p:txBody>
      </p:sp>
      <p:sp>
        <p:nvSpPr>
          <p:cNvPr id="68" name="Shape 70"/>
          <p:cNvSpPr txBox="1">
            <a:spLocks/>
          </p:cNvSpPr>
          <p:nvPr/>
        </p:nvSpPr>
        <p:spPr>
          <a:xfrm>
            <a:off x="5562982" y="609600"/>
            <a:ext cx="3522975" cy="451282"/>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US" sz="2000" b="1" u="sng" dirty="0">
                <a:latin typeface="Arial" panose="020B0604020202020204" pitchFamily="34" charset="0"/>
                <a:ea typeface="Roboto" panose="02000000000000000000" pitchFamily="2" charset="0"/>
                <a:cs typeface="Arial" panose="020B0604020202020204" pitchFamily="34" charset="0"/>
              </a:rPr>
              <a:t>Server Side</a:t>
            </a:r>
            <a:endParaRPr lang="en" altLang="en" sz="2000" b="1" u="sng" dirty="0">
              <a:latin typeface="Arial" panose="020B0604020202020204" pitchFamily="34" charset="0"/>
              <a:ea typeface="Roboto" panose="02000000000000000000" pitchFamily="2" charset="0"/>
              <a:cs typeface="Arial" panose="020B0604020202020204" pitchFamily="34" charset="0"/>
            </a:endParaRPr>
          </a:p>
        </p:txBody>
      </p:sp>
      <p:sp>
        <p:nvSpPr>
          <p:cNvPr id="72" name="Shape 70"/>
          <p:cNvSpPr txBox="1">
            <a:spLocks/>
          </p:cNvSpPr>
          <p:nvPr/>
        </p:nvSpPr>
        <p:spPr>
          <a:xfrm>
            <a:off x="-3208" y="5867400"/>
            <a:ext cx="2213008" cy="482109"/>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685800" indent="-457200">
              <a:spcBef>
                <a:spcPts val="0"/>
              </a:spcBef>
            </a:pPr>
            <a:r>
              <a:rPr lang="en-US" sz="2000" dirty="0" err="1">
                <a:latin typeface="Arial" panose="020B0604020202020204" pitchFamily="34" charset="0"/>
                <a:ea typeface="Roboto" panose="02000000000000000000" pitchFamily="2" charset="0"/>
                <a:cs typeface="Arial" panose="020B0604020202020204" pitchFamily="34" charset="0"/>
              </a:rPr>
              <a:t>React.js</a:t>
            </a:r>
            <a:endParaRPr lang="en" altLang="en" sz="2000" dirty="0">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2419655994"/>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Let’s Get </a:t>
            </a:r>
            <a:r>
              <a:rPr lang="en-US" dirty="0" err="1"/>
              <a:t>Crackin</a:t>
            </a:r>
            <a:r>
              <a:rPr lang="en-US" dirty="0"/>
              <a:t>!</a:t>
            </a:r>
          </a:p>
        </p:txBody>
      </p:sp>
    </p:spTree>
    <p:extLst>
      <p:ext uri="{BB962C8B-B14F-4D97-AF65-F5344CB8AC3E}">
        <p14:creationId xmlns:p14="http://schemas.microsoft.com/office/powerpoint/2010/main" val="3729688258"/>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Intro to Console / Terminal</a:t>
            </a:r>
          </a:p>
        </p:txBody>
      </p:sp>
      <p:pic>
        <p:nvPicPr>
          <p:cNvPr id="4" name="Picture 4" descr="http://cdn.osxdaily.com/wp-content/uploads/2013/02/better-looking-terminal-mac-os-x.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990600" y="847004"/>
            <a:ext cx="7620000" cy="54691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8530882"/>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INSTRUCTOR DEMO</a:t>
            </a:r>
          </a:p>
        </p:txBody>
      </p:sp>
      <p:sp>
        <p:nvSpPr>
          <p:cNvPr id="5" name="Title 1"/>
          <p:cNvSpPr txBox="1">
            <a:spLocks/>
          </p:cNvSpPr>
          <p:nvPr/>
        </p:nvSpPr>
        <p:spPr>
          <a:xfrm>
            <a:off x="304800" y="1447800"/>
            <a:ext cx="8534400" cy="3429000"/>
          </a:xfrm>
          <a:prstGeom prst="rect">
            <a:avLst/>
          </a:prstGeom>
          <a:ln>
            <a:solidFill>
              <a:schemeClr val="accent1"/>
            </a:solidFill>
          </a:ln>
        </p:spPr>
        <p:txBody>
          <a:bodyPr vert="horz" lIns="91440" tIns="45720" rIns="91440" bIns="45720" numCol="1" rtlCol="0" anchor="ctr">
            <a:normAutofit/>
          </a:bodyPr>
          <a:lstStyle>
            <a:lvl1pPr algn="ctr" defTabSz="685800" rtl="0" eaLnBrk="1" latinLnBrk="0" hangingPunct="1">
              <a:spcBef>
                <a:spcPct val="0"/>
              </a:spcBef>
              <a:buNone/>
              <a:defRPr sz="3300" kern="1200">
                <a:solidFill>
                  <a:schemeClr val="tx1"/>
                </a:solidFill>
                <a:latin typeface="+mj-lt"/>
                <a:ea typeface="+mj-ea"/>
                <a:cs typeface="+mj-cs"/>
              </a:defRPr>
            </a:lvl1pPr>
          </a:lstStyle>
          <a:p>
            <a:r>
              <a:rPr lang="en-US" sz="3600" b="1" i="1" dirty="0">
                <a:latin typeface="Arial" panose="020B0604020202020204" pitchFamily="34" charset="0"/>
                <a:ea typeface="Roboto" panose="02000000000000000000" pitchFamily="2" charset="0"/>
                <a:cs typeface="Arial" panose="020B0604020202020204" pitchFamily="34" charset="0"/>
              </a:rPr>
              <a:t>Instructor: Demo </a:t>
            </a:r>
          </a:p>
          <a:p>
            <a:r>
              <a:rPr lang="en-US" sz="3600" i="1" dirty="0">
                <a:latin typeface="Arial" panose="020B0604020202020204" pitchFamily="34" charset="0"/>
                <a:ea typeface="Roboto" panose="02000000000000000000" pitchFamily="2" charset="0"/>
                <a:cs typeface="Arial" panose="020B0604020202020204" pitchFamily="34" charset="0"/>
              </a:rPr>
              <a:t>(1-ConsoleCommands) </a:t>
            </a:r>
          </a:p>
        </p:txBody>
      </p:sp>
    </p:spTree>
    <p:extLst>
      <p:ext uri="{BB962C8B-B14F-4D97-AF65-F5344CB8AC3E}">
        <p14:creationId xmlns:p14="http://schemas.microsoft.com/office/powerpoint/2010/main" val="230179063"/>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numCol="1"/>
          <a:lstStyle/>
          <a:p>
            <a:r>
              <a:rPr lang="en-US" dirty="0"/>
              <a:t>&gt; YOUR TURN!</a:t>
            </a:r>
          </a:p>
        </p:txBody>
      </p:sp>
      <p:sp>
        <p:nvSpPr>
          <p:cNvPr id="8" name="Rectangle 7"/>
          <p:cNvSpPr/>
          <p:nvPr/>
        </p:nvSpPr>
        <p:spPr>
          <a:xfrm>
            <a:off x="-11741" y="689615"/>
            <a:ext cx="9155741" cy="562658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latin typeface="Arial" panose="020B0604020202020204" pitchFamily="34" charset="0"/>
              <a:cs typeface="Arial" panose="020B0604020202020204" pitchFamily="34" charset="0"/>
            </a:endParaRPr>
          </a:p>
        </p:txBody>
      </p:sp>
      <p:sp>
        <p:nvSpPr>
          <p:cNvPr id="9" name="TextBox 8"/>
          <p:cNvSpPr txBox="1"/>
          <p:nvPr/>
        </p:nvSpPr>
        <p:spPr>
          <a:xfrm>
            <a:off x="304800" y="914400"/>
            <a:ext cx="8686800" cy="3785652"/>
          </a:xfrm>
          <a:prstGeom prst="rect">
            <a:avLst/>
          </a:prstGeom>
          <a:noFill/>
        </p:spPr>
        <p:txBody>
          <a:bodyPr wrap="square" numCol="1" rtlCol="0">
            <a:spAutoFit/>
          </a:bodyPr>
          <a:lstStyle/>
          <a:p>
            <a:r>
              <a:rPr lang="en-US" sz="2000" b="1" dirty="0">
                <a:latin typeface="Arial" panose="020B0604020202020204" pitchFamily="34" charset="0"/>
                <a:ea typeface="Roboto" pitchFamily="2" charset="0"/>
                <a:cs typeface="Arial" panose="020B0604020202020204" pitchFamily="34" charset="0"/>
              </a:rPr>
              <a:t>Assignment:</a:t>
            </a:r>
            <a:endParaRPr lang="en-US" sz="2000" b="1" u="sng" dirty="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Make a folder on your desktop named code.</a:t>
            </a:r>
          </a:p>
          <a:p>
            <a:endParaRPr lang="en-US" sz="2000" b="1" dirty="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Put all of your code that you do inside of that folder.</a:t>
            </a:r>
          </a:p>
          <a:p>
            <a:pPr marL="342900" indent="-342900">
              <a:buFont typeface="Arial" panose="020B0604020202020204" pitchFamily="34" charset="0"/>
              <a:buChar char="•"/>
            </a:pPr>
            <a:endParaRPr lang="en-US" sz="2000" b="1" dirty="0">
              <a:latin typeface="Arial" panose="020B0604020202020204" pitchFamily="34" charset="0"/>
              <a:ea typeface="Roboto" pitchFamily="2" charset="0"/>
              <a:cs typeface="Arial" panose="020B0604020202020204" pitchFamily="34" charset="0"/>
            </a:endParaRPr>
          </a:p>
          <a:p>
            <a:r>
              <a:rPr lang="en-US" sz="2000" b="1" dirty="0">
                <a:latin typeface="Arial" panose="020B0604020202020204" pitchFamily="34" charset="0"/>
                <a:ea typeface="Roboto" pitchFamily="2" charset="0"/>
                <a:cs typeface="Arial" panose="020B0604020202020204" pitchFamily="34" charset="0"/>
              </a:rPr>
              <a:t>Best Practices:</a:t>
            </a:r>
          </a:p>
          <a:p>
            <a:pPr marL="342900" indent="-342900">
              <a:buFont typeface="Arial" panose="020B0604020202020204" pitchFamily="34" charset="0"/>
              <a:buChar char="•"/>
            </a:pPr>
            <a:endParaRPr lang="en-US" sz="2000" b="1" dirty="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Always use lowercase for folder and file names.</a:t>
            </a:r>
          </a:p>
          <a:p>
            <a:pPr marL="342900" indent="-342900">
              <a:buFont typeface="Arial" panose="020B0604020202020204" pitchFamily="34" charset="0"/>
              <a:buChar char="•"/>
            </a:pPr>
            <a:endParaRPr lang="en-US" sz="2000" dirty="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Never put in spaces in your folder and file names.</a:t>
            </a:r>
          </a:p>
          <a:p>
            <a:pPr marL="342900" indent="-342900">
              <a:buFont typeface="Arial" panose="020B0604020202020204" pitchFamily="34" charset="0"/>
              <a:buChar char="•"/>
            </a:pPr>
            <a:endParaRPr lang="en-US" sz="2000" dirty="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Use dashes to separate.</a:t>
            </a:r>
          </a:p>
        </p:txBody>
      </p:sp>
      <p:sp>
        <p:nvSpPr>
          <p:cNvPr id="5" name="TextBox 4"/>
          <p:cNvSpPr txBox="1"/>
          <p:nvPr/>
        </p:nvSpPr>
        <p:spPr>
          <a:xfrm>
            <a:off x="2895600" y="124825"/>
            <a:ext cx="6096000" cy="369332"/>
          </a:xfrm>
          <a:prstGeom prst="rect">
            <a:avLst/>
          </a:prstGeom>
          <a:noFill/>
        </p:spPr>
        <p:txBody>
          <a:bodyPr wrap="square" numCol="1" rtlCol="0">
            <a:spAutoFit/>
          </a:bodyPr>
          <a:lstStyle/>
          <a:p>
            <a:pPr algn="r"/>
            <a:r>
              <a:rPr lang="en-US" b="1" dirty="0">
                <a:latin typeface="Arial" panose="020B0604020202020204" pitchFamily="34" charset="0"/>
                <a:ea typeface="Roboto" pitchFamily="2" charset="0"/>
                <a:cs typeface="Arial" panose="020B0604020202020204" pitchFamily="34" charset="0"/>
              </a:rPr>
              <a:t>Activity: </a:t>
            </a:r>
            <a:r>
              <a:rPr lang="en-US" dirty="0">
                <a:latin typeface="Arial" panose="020B0604020202020204" pitchFamily="34" charset="0"/>
                <a:ea typeface="Roboto" pitchFamily="2" charset="0"/>
                <a:cs typeface="Arial" panose="020B0604020202020204" pitchFamily="34" charset="0"/>
              </a:rPr>
              <a:t>Get Situated </a:t>
            </a:r>
            <a:r>
              <a:rPr lang="en-US" b="1" dirty="0">
                <a:latin typeface="Arial" panose="020B0604020202020204" pitchFamily="34" charset="0"/>
                <a:ea typeface="Roboto" pitchFamily="2" charset="0"/>
                <a:cs typeface="Arial" panose="020B0604020202020204" pitchFamily="34" charset="0"/>
              </a:rPr>
              <a:t>|  Suggested Time: </a:t>
            </a:r>
            <a:r>
              <a:rPr lang="en-US" dirty="0">
                <a:latin typeface="Arial" panose="020B0604020202020204" pitchFamily="34" charset="0"/>
                <a:ea typeface="Roboto" pitchFamily="2" charset="0"/>
                <a:cs typeface="Arial" panose="020B0604020202020204" pitchFamily="34" charset="0"/>
              </a:rPr>
              <a:t>1 min</a:t>
            </a:r>
            <a:endParaRPr lang="en-US" i="1" dirty="0">
              <a:latin typeface="Arial" panose="020B0604020202020204" pitchFamily="34" charset="0"/>
              <a:ea typeface="Roboto" pitchFamily="2" charset="0"/>
              <a:cs typeface="Arial" panose="020B0604020202020204" pitchFamily="34" charset="0"/>
            </a:endParaRPr>
          </a:p>
        </p:txBody>
      </p:sp>
    </p:spTree>
    <p:extLst>
      <p:ext uri="{BB962C8B-B14F-4D97-AF65-F5344CB8AC3E}">
        <p14:creationId xmlns:p14="http://schemas.microsoft.com/office/powerpoint/2010/main" val="4033693770"/>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numCol="1"/>
          <a:lstStyle/>
          <a:p>
            <a:r>
              <a:rPr lang="en-US" dirty="0"/>
              <a:t>&gt; YOUR TURN!</a:t>
            </a:r>
          </a:p>
        </p:txBody>
      </p:sp>
      <p:sp>
        <p:nvSpPr>
          <p:cNvPr id="8" name="Rectangle 7"/>
          <p:cNvSpPr/>
          <p:nvPr/>
        </p:nvSpPr>
        <p:spPr>
          <a:xfrm>
            <a:off x="-11741" y="689615"/>
            <a:ext cx="9155741" cy="562658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latin typeface="Arial" panose="020B0604020202020204" pitchFamily="34" charset="0"/>
              <a:cs typeface="Arial" panose="020B0604020202020204" pitchFamily="34" charset="0"/>
            </a:endParaRPr>
          </a:p>
        </p:txBody>
      </p:sp>
      <p:sp>
        <p:nvSpPr>
          <p:cNvPr id="9" name="TextBox 8"/>
          <p:cNvSpPr txBox="1"/>
          <p:nvPr/>
        </p:nvSpPr>
        <p:spPr>
          <a:xfrm>
            <a:off x="304800" y="914400"/>
            <a:ext cx="8686800" cy="5324535"/>
          </a:xfrm>
          <a:prstGeom prst="rect">
            <a:avLst/>
          </a:prstGeom>
          <a:noFill/>
        </p:spPr>
        <p:txBody>
          <a:bodyPr wrap="square" numCol="1" rtlCol="0">
            <a:spAutoFit/>
          </a:bodyPr>
          <a:lstStyle/>
          <a:p>
            <a:r>
              <a:rPr lang="en-US" sz="2000" b="1" dirty="0">
                <a:latin typeface="Arial" panose="020B0604020202020204" pitchFamily="34" charset="0"/>
                <a:ea typeface="Roboto" pitchFamily="2" charset="0"/>
                <a:cs typeface="Arial" panose="020B0604020202020204" pitchFamily="34" charset="0"/>
              </a:rPr>
              <a:t>Assignment:</a:t>
            </a:r>
          </a:p>
          <a:p>
            <a:r>
              <a:rPr lang="en-US" sz="2000" dirty="0">
                <a:latin typeface="Arial" panose="020B0604020202020204" pitchFamily="34" charset="0"/>
                <a:ea typeface="Roboto" pitchFamily="2" charset="0"/>
                <a:cs typeface="Arial" panose="020B0604020202020204" pitchFamily="34" charset="0"/>
              </a:rPr>
              <a:t>From the Terminal / Console and using only the command line, create:</a:t>
            </a:r>
          </a:p>
          <a:p>
            <a:endParaRPr lang="en-US" sz="2000" dirty="0">
              <a:latin typeface="Arial" panose="020B0604020202020204" pitchFamily="34" charset="0"/>
              <a:ea typeface="Roboto" pitchFamily="2" charset="0"/>
              <a:cs typeface="Arial" panose="020B0604020202020204" pitchFamily="34" charset="0"/>
            </a:endParaRPr>
          </a:p>
          <a:p>
            <a:pPr marL="285750" indent="-28575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A new folder with the name of </a:t>
            </a:r>
            <a:r>
              <a:rPr lang="en-US" sz="2000" dirty="0" err="1">
                <a:latin typeface="Arial" panose="020B0604020202020204" pitchFamily="34" charset="0"/>
                <a:ea typeface="Roboto" pitchFamily="2" charset="0"/>
                <a:cs typeface="Arial" panose="020B0604020202020204" pitchFamily="34" charset="0"/>
              </a:rPr>
              <a:t>first_day_stuff</a:t>
            </a:r>
            <a:r>
              <a:rPr lang="en-US" sz="2000" dirty="0">
                <a:latin typeface="Arial" panose="020B0604020202020204" pitchFamily="34" charset="0"/>
                <a:ea typeface="Roboto" pitchFamily="2" charset="0"/>
                <a:cs typeface="Arial" panose="020B0604020202020204" pitchFamily="34" charset="0"/>
              </a:rPr>
              <a:t>.</a:t>
            </a:r>
          </a:p>
          <a:p>
            <a:pPr marL="285750" indent="-285750">
              <a:buFont typeface="Arial" panose="020B0604020202020204" pitchFamily="34" charset="0"/>
              <a:buChar char="•"/>
            </a:pPr>
            <a:endParaRPr lang="en-US" sz="2000" dirty="0">
              <a:latin typeface="Arial" panose="020B0604020202020204" pitchFamily="34" charset="0"/>
              <a:ea typeface="Roboto" pitchFamily="2" charset="0"/>
              <a:cs typeface="Arial" panose="020B0604020202020204" pitchFamily="34" charset="0"/>
            </a:endParaRPr>
          </a:p>
          <a:p>
            <a:pPr marL="285750" indent="-28575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A new HTML file with the name of </a:t>
            </a:r>
            <a:r>
              <a:rPr lang="en-US" sz="2000" dirty="0" err="1">
                <a:latin typeface="Arial" panose="020B0604020202020204" pitchFamily="34" charset="0"/>
                <a:ea typeface="Roboto" pitchFamily="2" charset="0"/>
                <a:cs typeface="Arial" panose="020B0604020202020204" pitchFamily="34" charset="0"/>
              </a:rPr>
              <a:t>first_day.html</a:t>
            </a:r>
            <a:r>
              <a:rPr lang="en-US" sz="2000" dirty="0">
                <a:latin typeface="Arial" panose="020B0604020202020204" pitchFamily="34" charset="0"/>
                <a:ea typeface="Roboto" pitchFamily="2" charset="0"/>
                <a:cs typeface="Arial" panose="020B0604020202020204" pitchFamily="34" charset="0"/>
              </a:rPr>
              <a:t>.</a:t>
            </a:r>
          </a:p>
          <a:p>
            <a:pPr marL="285750" indent="-285750">
              <a:buFont typeface="Arial" panose="020B0604020202020204" pitchFamily="34" charset="0"/>
              <a:buChar char="•"/>
            </a:pPr>
            <a:endParaRPr lang="en-US" sz="2000" dirty="0">
              <a:latin typeface="Arial" panose="020B0604020202020204" pitchFamily="34" charset="0"/>
              <a:ea typeface="Roboto" pitchFamily="2" charset="0"/>
              <a:cs typeface="Arial" panose="020B0604020202020204" pitchFamily="34" charset="0"/>
            </a:endParaRPr>
          </a:p>
          <a:p>
            <a:pPr marL="285750" indent="-28575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Open the current folder containing the new HTML file.</a:t>
            </a:r>
          </a:p>
          <a:p>
            <a:endParaRPr lang="en-US" sz="2000" dirty="0">
              <a:latin typeface="Arial" panose="020B0604020202020204" pitchFamily="34" charset="0"/>
              <a:ea typeface="Roboto" pitchFamily="2" charset="0"/>
              <a:cs typeface="Arial" panose="020B0604020202020204" pitchFamily="34" charset="0"/>
            </a:endParaRPr>
          </a:p>
          <a:p>
            <a:r>
              <a:rPr lang="en-US" sz="2000" b="1" dirty="0">
                <a:latin typeface="Arial" panose="020B0604020202020204" pitchFamily="34" charset="0"/>
                <a:ea typeface="Roboto" pitchFamily="2" charset="0"/>
                <a:cs typeface="Arial" panose="020B0604020202020204" pitchFamily="34" charset="0"/>
              </a:rPr>
              <a:t>Bonus:</a:t>
            </a:r>
          </a:p>
          <a:p>
            <a:pPr marL="285750" indent="-28575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Create multiple directories/folders with the names </a:t>
            </a:r>
            <a:r>
              <a:rPr lang="en-US" sz="2000" dirty="0" err="1">
                <a:latin typeface="Arial" panose="020B0604020202020204" pitchFamily="34" charset="0"/>
                <a:ea typeface="Roboto" pitchFamily="2" charset="0"/>
                <a:cs typeface="Arial" panose="020B0604020202020204" pitchFamily="34" charset="0"/>
              </a:rPr>
              <a:t>one_folder</a:t>
            </a:r>
            <a:r>
              <a:rPr lang="en-US" sz="2000" dirty="0">
                <a:latin typeface="Arial" panose="020B0604020202020204" pitchFamily="34" charset="0"/>
                <a:ea typeface="Roboto" pitchFamily="2" charset="0"/>
                <a:cs typeface="Arial" panose="020B0604020202020204" pitchFamily="34" charset="0"/>
              </a:rPr>
              <a:t> and </a:t>
            </a:r>
            <a:r>
              <a:rPr lang="en-US" sz="2000" dirty="0" err="1">
                <a:latin typeface="Arial" panose="020B0604020202020204" pitchFamily="34" charset="0"/>
                <a:ea typeface="Roboto" pitchFamily="2" charset="0"/>
                <a:cs typeface="Arial" panose="020B0604020202020204" pitchFamily="34" charset="0"/>
              </a:rPr>
              <a:t>second_folder</a:t>
            </a:r>
            <a:r>
              <a:rPr lang="en-US" sz="2000" dirty="0">
                <a:latin typeface="Arial" panose="020B0604020202020204" pitchFamily="34" charset="0"/>
                <a:ea typeface="Roboto" pitchFamily="2" charset="0"/>
                <a:cs typeface="Arial" panose="020B0604020202020204" pitchFamily="34" charset="0"/>
              </a:rPr>
              <a:t> in one command.</a:t>
            </a:r>
          </a:p>
          <a:p>
            <a:pPr marL="285750" indent="-285750">
              <a:buFont typeface="Arial" panose="020B0604020202020204" pitchFamily="34" charset="0"/>
              <a:buChar char="•"/>
            </a:pPr>
            <a:endParaRPr lang="en-US" sz="2000" dirty="0">
              <a:latin typeface="Arial" panose="020B0604020202020204" pitchFamily="34" charset="0"/>
              <a:ea typeface="Roboto" pitchFamily="2" charset="0"/>
              <a:cs typeface="Arial" panose="020B0604020202020204" pitchFamily="34" charset="0"/>
            </a:endParaRPr>
          </a:p>
          <a:p>
            <a:pPr marL="285750" indent="-28575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Create multiple files with the names one.html and two.html in one command in the </a:t>
            </a:r>
            <a:r>
              <a:rPr lang="en-US" sz="2000" dirty="0" err="1">
                <a:latin typeface="Arial" panose="020B0604020202020204" pitchFamily="34" charset="0"/>
                <a:ea typeface="Roboto" pitchFamily="2" charset="0"/>
                <a:cs typeface="Arial" panose="020B0604020202020204" pitchFamily="34" charset="0"/>
              </a:rPr>
              <a:t>first_day_stuff</a:t>
            </a:r>
            <a:r>
              <a:rPr lang="en-US" sz="2000" dirty="0">
                <a:latin typeface="Arial" panose="020B0604020202020204" pitchFamily="34" charset="0"/>
                <a:ea typeface="Roboto" pitchFamily="2" charset="0"/>
                <a:cs typeface="Arial" panose="020B0604020202020204" pitchFamily="34" charset="0"/>
              </a:rPr>
              <a:t> directory.</a:t>
            </a:r>
          </a:p>
          <a:p>
            <a:pPr marL="285750" indent="-285750">
              <a:buFont typeface="Arial" panose="020B0604020202020204" pitchFamily="34" charset="0"/>
              <a:buChar char="•"/>
            </a:pPr>
            <a:endParaRPr lang="en-US" sz="2000" dirty="0">
              <a:latin typeface="Arial" panose="020B0604020202020204" pitchFamily="34" charset="0"/>
              <a:ea typeface="Roboto" pitchFamily="2" charset="0"/>
              <a:cs typeface="Arial" panose="020B0604020202020204" pitchFamily="34" charset="0"/>
            </a:endParaRPr>
          </a:p>
          <a:p>
            <a:endParaRPr lang="en-US" sz="2000" dirty="0">
              <a:latin typeface="Arial" panose="020B0604020202020204" pitchFamily="34" charset="0"/>
              <a:ea typeface="Roboto" pitchFamily="2" charset="0"/>
              <a:cs typeface="Arial" panose="020B0604020202020204" pitchFamily="34" charset="0"/>
            </a:endParaRPr>
          </a:p>
        </p:txBody>
      </p:sp>
      <p:sp>
        <p:nvSpPr>
          <p:cNvPr id="5" name="TextBox 4"/>
          <p:cNvSpPr txBox="1"/>
          <p:nvPr/>
        </p:nvSpPr>
        <p:spPr>
          <a:xfrm>
            <a:off x="2895600" y="124825"/>
            <a:ext cx="6096000" cy="369332"/>
          </a:xfrm>
          <a:prstGeom prst="rect">
            <a:avLst/>
          </a:prstGeom>
          <a:noFill/>
        </p:spPr>
        <p:txBody>
          <a:bodyPr wrap="square" numCol="1" rtlCol="0">
            <a:spAutoFit/>
          </a:bodyPr>
          <a:lstStyle/>
          <a:p>
            <a:pPr algn="r"/>
            <a:r>
              <a:rPr lang="en-US" b="1" dirty="0">
                <a:latin typeface="Arial" panose="020B0604020202020204" pitchFamily="34" charset="0"/>
                <a:ea typeface="Roboto" pitchFamily="2" charset="0"/>
                <a:cs typeface="Arial" panose="020B0604020202020204" pitchFamily="34" charset="0"/>
              </a:rPr>
              <a:t>Activity</a:t>
            </a:r>
            <a:r>
              <a:rPr lang="en-US" i="1" dirty="0">
                <a:latin typeface="Arial" panose="020B0604020202020204" pitchFamily="34" charset="0"/>
                <a:ea typeface="Roboto" pitchFamily="2" charset="0"/>
                <a:cs typeface="Arial" panose="020B0604020202020204" pitchFamily="34" charset="0"/>
              </a:rPr>
              <a:t>: </a:t>
            </a:r>
            <a:r>
              <a:rPr lang="en-US" dirty="0">
                <a:latin typeface="Arial" panose="020B0604020202020204" pitchFamily="34" charset="0"/>
                <a:ea typeface="Roboto" pitchFamily="2" charset="0"/>
                <a:cs typeface="Arial" panose="020B0604020202020204" pitchFamily="34" charset="0"/>
              </a:rPr>
              <a:t>Console Commands </a:t>
            </a:r>
            <a:r>
              <a:rPr lang="en-US" b="1" dirty="0">
                <a:latin typeface="Arial" panose="020B0604020202020204" pitchFamily="34" charset="0"/>
                <a:ea typeface="Roboto" pitchFamily="2" charset="0"/>
                <a:cs typeface="Arial" panose="020B0604020202020204" pitchFamily="34" charset="0"/>
              </a:rPr>
              <a:t>|  Suggested Time: </a:t>
            </a:r>
            <a:r>
              <a:rPr lang="en-US" dirty="0">
                <a:latin typeface="Arial" panose="020B0604020202020204" pitchFamily="34" charset="0"/>
                <a:ea typeface="Roboto" pitchFamily="2" charset="0"/>
                <a:cs typeface="Arial" panose="020B0604020202020204" pitchFamily="34" charset="0"/>
              </a:rPr>
              <a:t>12 min</a:t>
            </a:r>
            <a:endParaRPr lang="en-US" i="1" dirty="0">
              <a:latin typeface="Arial" panose="020B0604020202020204" pitchFamily="34" charset="0"/>
              <a:ea typeface="Roboto" pitchFamily="2" charset="0"/>
              <a:cs typeface="Arial" panose="020B0604020202020204" pitchFamily="34" charset="0"/>
            </a:endParaRPr>
          </a:p>
        </p:txBody>
      </p:sp>
    </p:spTree>
    <p:extLst>
      <p:ext uri="{BB962C8B-B14F-4D97-AF65-F5344CB8AC3E}">
        <p14:creationId xmlns:p14="http://schemas.microsoft.com/office/powerpoint/2010/main" val="1005741615"/>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numCol="1"/>
          <a:lstStyle/>
          <a:p>
            <a:r>
              <a:rPr lang="en-US" dirty="0"/>
              <a:t>Intro to Console</a:t>
            </a:r>
          </a:p>
        </p:txBody>
      </p:sp>
      <p:sp>
        <p:nvSpPr>
          <p:cNvPr id="5" name="Title 1"/>
          <p:cNvSpPr txBox="1">
            <a:spLocks/>
          </p:cNvSpPr>
          <p:nvPr/>
        </p:nvSpPr>
        <p:spPr>
          <a:xfrm>
            <a:off x="1438276" y="1267852"/>
            <a:ext cx="6457950" cy="1098174"/>
          </a:xfrm>
          <a:prstGeom prst="rect">
            <a:avLst/>
          </a:prstGeom>
        </p:spPr>
        <p:txBody>
          <a:bodyPr vert="horz" lIns="91440" tIns="45720" rIns="91440" bIns="45720" numCol="1" rtlCol="0" anchor="ctr">
            <a:normAutofit fontScale="70000" lnSpcReduction="20000"/>
          </a:bodyPr>
          <a:lstStyle>
            <a:lvl1pPr algn="ctr" defTabSz="685800" rtl="0" eaLnBrk="1" latinLnBrk="0" hangingPunct="1">
              <a:spcBef>
                <a:spcPct val="0"/>
              </a:spcBef>
              <a:buNone/>
              <a:defRPr sz="3300" kern="1200">
                <a:solidFill>
                  <a:schemeClr val="tx1"/>
                </a:solidFill>
                <a:latin typeface="+mj-lt"/>
                <a:ea typeface="+mj-ea"/>
                <a:cs typeface="+mj-cs"/>
              </a:defRPr>
            </a:lvl1pPr>
          </a:lstStyle>
          <a:p>
            <a:r>
              <a:rPr lang="en-US" sz="6000" b="1" i="1" dirty="0">
                <a:latin typeface="Arial" panose="020B0604020202020204" pitchFamily="34" charset="0"/>
                <a:ea typeface="Roboto" panose="02000000000000000000" pitchFamily="2" charset="0"/>
                <a:cs typeface="Arial" panose="020B0604020202020204" pitchFamily="34" charset="0"/>
              </a:rPr>
              <a:t>Discuss with Neighbors</a:t>
            </a:r>
          </a:p>
        </p:txBody>
      </p:sp>
      <p:pic>
        <p:nvPicPr>
          <p:cNvPr id="6" name="Picture 4" descr="http://www.mememaker.net/static/images/memes/348129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2514600" y="2490612"/>
            <a:ext cx="4270823" cy="35341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6561563"/>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Hello, HTML</a:t>
            </a:r>
          </a:p>
        </p:txBody>
      </p:sp>
    </p:spTree>
    <p:extLst>
      <p:ext uri="{BB962C8B-B14F-4D97-AF65-F5344CB8AC3E}">
        <p14:creationId xmlns:p14="http://schemas.microsoft.com/office/powerpoint/2010/main" val="1558655440"/>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numCol="1">
            <a:normAutofit/>
          </a:bodyPr>
          <a:lstStyle/>
          <a:p>
            <a:r>
              <a:rPr lang="en-US" dirty="0"/>
              <a:t>&lt;title&gt; Intro to HTML &lt;/title&gt;</a:t>
            </a:r>
          </a:p>
        </p:txBody>
      </p:sp>
      <p:pic>
        <p:nvPicPr>
          <p:cNvPr id="7" name="Picture 2" descr="https://upload.wikimedia.org/wikipedia/commons/thumb/6/61/HTML5_logo_and_wordmark.svg/2000px-HTML5_logo_and_wordmark.svg.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a:xfrm>
            <a:off x="-1" y="897972"/>
            <a:ext cx="4101965" cy="410196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http://www.99lime.com/_bak/topics/you-only-need-10-tags/assets/example3.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a:xfrm>
            <a:off x="4127364" y="927158"/>
            <a:ext cx="4776296" cy="4141353"/>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 y="5203711"/>
            <a:ext cx="9155741" cy="119708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latin typeface="Arial" panose="020B0604020202020204" pitchFamily="34" charset="0"/>
              <a:cs typeface="Arial" panose="020B0604020202020204" pitchFamily="34" charset="0"/>
            </a:endParaRPr>
          </a:p>
        </p:txBody>
      </p:sp>
      <p:sp>
        <p:nvSpPr>
          <p:cNvPr id="10" name="Rectangle 9"/>
          <p:cNvSpPr/>
          <p:nvPr/>
        </p:nvSpPr>
        <p:spPr>
          <a:xfrm>
            <a:off x="173842" y="5257800"/>
            <a:ext cx="8796315" cy="1015663"/>
          </a:xfrm>
          <a:prstGeom prst="rect">
            <a:avLst/>
          </a:prstGeom>
        </p:spPr>
        <p:txBody>
          <a:bodyPr wrap="square" numCol="1">
            <a:spAutoFit/>
          </a:bodyPr>
          <a:lstStyle/>
          <a:p>
            <a:pPr marL="342900" indent="-342900">
              <a:buFont typeface="Arial" panose="020B0604020202020204" pitchFamily="34" charset="0"/>
              <a:buChar char="•"/>
            </a:pPr>
            <a:r>
              <a:rPr lang="en-US" sz="2000" b="1" dirty="0">
                <a:solidFill>
                  <a:schemeClr val="bg1"/>
                </a:solidFill>
                <a:latin typeface="Arial" panose="020B0604020202020204" pitchFamily="34" charset="0"/>
                <a:ea typeface="Roboto" panose="02000000000000000000" pitchFamily="2" charset="0"/>
                <a:cs typeface="Arial" panose="020B0604020202020204" pitchFamily="34" charset="0"/>
              </a:rPr>
              <a:t>HTML </a:t>
            </a:r>
            <a:r>
              <a:rPr lang="en-US" sz="2000" dirty="0">
                <a:solidFill>
                  <a:schemeClr val="bg1"/>
                </a:solidFill>
                <a:latin typeface="Arial" panose="020B0604020202020204" pitchFamily="34" charset="0"/>
                <a:ea typeface="Roboto" panose="02000000000000000000" pitchFamily="2" charset="0"/>
                <a:cs typeface="Arial" panose="020B0604020202020204" pitchFamily="34" charset="0"/>
              </a:rPr>
              <a:t>is one of the three base languages behind </a:t>
            </a:r>
            <a:r>
              <a:rPr lang="en-US" sz="2000" u="sng" dirty="0">
                <a:solidFill>
                  <a:schemeClr val="bg1"/>
                </a:solidFill>
                <a:latin typeface="Arial" panose="020B0604020202020204" pitchFamily="34" charset="0"/>
                <a:ea typeface="Roboto" panose="02000000000000000000" pitchFamily="2" charset="0"/>
                <a:cs typeface="Arial" panose="020B0604020202020204" pitchFamily="34" charset="0"/>
              </a:rPr>
              <a:t>every single website</a:t>
            </a:r>
            <a:r>
              <a:rPr lang="en-US" sz="2000" dirty="0">
                <a:solidFill>
                  <a:schemeClr val="bg1"/>
                </a:solidFill>
                <a:latin typeface="Arial" panose="020B0604020202020204" pitchFamily="34" charset="0"/>
                <a:ea typeface="Roboto" panose="02000000000000000000" pitchFamily="2" charset="0"/>
                <a:cs typeface="Arial" panose="020B0604020202020204" pitchFamily="34" charset="0"/>
              </a:rPr>
              <a:t>.</a:t>
            </a:r>
          </a:p>
          <a:p>
            <a:pPr marL="342900" indent="-342900">
              <a:buFont typeface="Arial" panose="020B0604020202020204" pitchFamily="34" charset="0"/>
              <a:buChar char="•"/>
            </a:pPr>
            <a:endParaRPr lang="en-US" sz="2000" dirty="0">
              <a:solidFill>
                <a:schemeClr val="bg1"/>
              </a:solidFill>
              <a:latin typeface="Arial" panose="020B0604020202020204" pitchFamily="34" charset="0"/>
              <a:ea typeface="Roboto" panose="02000000000000000000" pitchFamily="2" charset="0"/>
              <a:cs typeface="Arial" panose="020B0604020202020204" pitchFamily="34" charset="0"/>
            </a:endParaRPr>
          </a:p>
          <a:p>
            <a:pPr marL="342900" indent="-342900">
              <a:buFont typeface="Arial" panose="020B0604020202020204" pitchFamily="34" charset="0"/>
              <a:buChar char="•"/>
            </a:pPr>
            <a:r>
              <a:rPr lang="en-US" sz="2000" dirty="0">
                <a:solidFill>
                  <a:schemeClr val="bg1"/>
                </a:solidFill>
                <a:latin typeface="Arial" panose="020B0604020202020204" pitchFamily="34" charset="0"/>
                <a:ea typeface="Roboto" panose="02000000000000000000" pitchFamily="2" charset="0"/>
                <a:cs typeface="Arial" panose="020B0604020202020204" pitchFamily="34" charset="0"/>
              </a:rPr>
              <a:t>It defines all of the basic content and a </a:t>
            </a:r>
            <a:r>
              <a:rPr lang="en-US" sz="2000" i="1" dirty="0">
                <a:solidFill>
                  <a:schemeClr val="bg1"/>
                </a:solidFill>
                <a:latin typeface="Arial" panose="020B0604020202020204" pitchFamily="34" charset="0"/>
                <a:ea typeface="Roboto" panose="02000000000000000000" pitchFamily="2" charset="0"/>
                <a:cs typeface="Arial" panose="020B0604020202020204" pitchFamily="34" charset="0"/>
              </a:rPr>
              <a:t>bit</a:t>
            </a:r>
            <a:r>
              <a:rPr lang="en-US" sz="2000" dirty="0">
                <a:solidFill>
                  <a:schemeClr val="bg1"/>
                </a:solidFill>
                <a:latin typeface="Arial" panose="020B0604020202020204" pitchFamily="34" charset="0"/>
                <a:ea typeface="Roboto" panose="02000000000000000000" pitchFamily="2" charset="0"/>
                <a:cs typeface="Arial" panose="020B0604020202020204" pitchFamily="34" charset="0"/>
              </a:rPr>
              <a:t> of formatting.</a:t>
            </a:r>
            <a:endParaRPr lang="en-US" sz="2000" b="1" u="sng"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1711210452"/>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The Path of Learning</a:t>
            </a:r>
          </a:p>
        </p:txBody>
      </p:sp>
    </p:spTree>
    <p:extLst>
      <p:ext uri="{BB962C8B-B14F-4D97-AF65-F5344CB8AC3E}">
        <p14:creationId xmlns:p14="http://schemas.microsoft.com/office/powerpoint/2010/main" val="1094745069"/>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numCol="1">
            <a:normAutofit/>
          </a:bodyPr>
          <a:lstStyle/>
          <a:p>
            <a:r>
              <a:rPr lang="en-US" dirty="0"/>
              <a:t>&gt; YOUR TURN</a:t>
            </a:r>
          </a:p>
        </p:txBody>
      </p:sp>
      <p:sp>
        <p:nvSpPr>
          <p:cNvPr id="11" name="Rectangle 10"/>
          <p:cNvSpPr/>
          <p:nvPr/>
        </p:nvSpPr>
        <p:spPr>
          <a:xfrm>
            <a:off x="-11741" y="689615"/>
            <a:ext cx="9155741" cy="562658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latin typeface="Arial" panose="020B0604020202020204" pitchFamily="34" charset="0"/>
              <a:cs typeface="Arial" panose="020B0604020202020204" pitchFamily="34" charset="0"/>
            </a:endParaRPr>
          </a:p>
        </p:txBody>
      </p:sp>
      <p:sp>
        <p:nvSpPr>
          <p:cNvPr id="12" name="TextBox 11"/>
          <p:cNvSpPr txBox="1"/>
          <p:nvPr/>
        </p:nvSpPr>
        <p:spPr>
          <a:xfrm>
            <a:off x="304800" y="914400"/>
            <a:ext cx="8686800" cy="5355312"/>
          </a:xfrm>
          <a:prstGeom prst="rect">
            <a:avLst/>
          </a:prstGeom>
          <a:noFill/>
        </p:spPr>
        <p:txBody>
          <a:bodyPr wrap="square" numCol="1" rtlCol="0">
            <a:spAutoFit/>
          </a:bodyPr>
          <a:lstStyle/>
          <a:p>
            <a:r>
              <a:rPr lang="en-US" b="1" dirty="0">
                <a:latin typeface="Arial" panose="020B0604020202020204" pitchFamily="34" charset="0"/>
                <a:ea typeface="Roboto" pitchFamily="2" charset="0"/>
                <a:cs typeface="Arial" panose="020B0604020202020204" pitchFamily="34" charset="0"/>
              </a:rPr>
              <a:t>Assignment:</a:t>
            </a:r>
          </a:p>
          <a:p>
            <a:r>
              <a:rPr lang="en-US" dirty="0">
                <a:latin typeface="Arial" panose="020B0604020202020204" pitchFamily="34" charset="0"/>
                <a:ea typeface="Roboto" pitchFamily="2" charset="0"/>
                <a:cs typeface="Arial" panose="020B0604020202020204" pitchFamily="34" charset="0"/>
              </a:rPr>
              <a:t>In a new HTML file, create the basic structure of an HTML document and include the following in it:</a:t>
            </a:r>
          </a:p>
          <a:p>
            <a:pPr marL="342900"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 DOCTYPE declaration.</a:t>
            </a:r>
          </a:p>
          <a:p>
            <a:pPr marL="342900"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 Head tag with a title tag.</a:t>
            </a:r>
          </a:p>
          <a:p>
            <a:pPr marL="342900"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 H1 tag with a title of your choice.</a:t>
            </a:r>
          </a:p>
          <a:p>
            <a:pPr marL="342900"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 Embed an image.</a:t>
            </a:r>
          </a:p>
          <a:p>
            <a:pPr marL="342900"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 Create the following three links on your page:</a:t>
            </a:r>
          </a:p>
          <a:p>
            <a:pPr marL="800100" lvl="1"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  One link that is target="_blank" so that it opens a new tab when clicked on.</a:t>
            </a:r>
          </a:p>
          <a:p>
            <a:pPr marL="800100" lvl="1"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  Make the second link bold.</a:t>
            </a:r>
          </a:p>
          <a:p>
            <a:pPr marL="800100" lvl="1"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  Make the third link a placeholder so it goes nowhere.</a:t>
            </a:r>
          </a:p>
          <a:p>
            <a:endParaRPr lang="en-US" dirty="0">
              <a:latin typeface="Arial" panose="020B0604020202020204" pitchFamily="34" charset="0"/>
              <a:ea typeface="Roboto" pitchFamily="2" charset="0"/>
              <a:cs typeface="Arial" panose="020B0604020202020204" pitchFamily="34" charset="0"/>
            </a:endParaRPr>
          </a:p>
          <a:p>
            <a:r>
              <a:rPr lang="en-US" b="1" dirty="0">
                <a:latin typeface="Arial" panose="020B0604020202020204" pitchFamily="34" charset="0"/>
                <a:ea typeface="Roboto" pitchFamily="2" charset="0"/>
                <a:cs typeface="Arial" panose="020B0604020202020204" pitchFamily="34" charset="0"/>
              </a:rPr>
              <a:t>Bonus:</a:t>
            </a:r>
            <a:endParaRPr lang="en-US" dirty="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Create an ordered list of steps to make a sandwich.</a:t>
            </a:r>
          </a:p>
          <a:p>
            <a:pPr marL="342900"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Create an unordered list of 5 bands/musicians you like.</a:t>
            </a:r>
          </a:p>
          <a:p>
            <a:pPr marL="342900"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Create a table with 2 columns (animal class and animal name) and 4 rows of animals.</a:t>
            </a:r>
          </a:p>
          <a:p>
            <a:pPr marL="342900"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Use an alternate way of separating links without line breaks.</a:t>
            </a:r>
          </a:p>
          <a:p>
            <a:pPr marL="342900"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Embed a YouTube video of your favorite band/musician.</a:t>
            </a:r>
          </a:p>
        </p:txBody>
      </p:sp>
    </p:spTree>
    <p:extLst>
      <p:ext uri="{BB962C8B-B14F-4D97-AF65-F5344CB8AC3E}">
        <p14:creationId xmlns:p14="http://schemas.microsoft.com/office/powerpoint/2010/main" val="2632291756"/>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numCol="1"/>
          <a:lstStyle/>
          <a:p>
            <a:r>
              <a:rPr lang="en-US" dirty="0"/>
              <a:t>YouTube Video Walkthrough!</a:t>
            </a:r>
          </a:p>
        </p:txBody>
      </p:sp>
      <p:pic>
        <p:nvPicPr>
          <p:cNvPr id="2" name="Picture 1"/>
          <p:cNvPicPr>
            <a:picLocks noChangeAspect="1"/>
          </p:cNvPicPr>
          <p:nvPr/>
        </p:nvPicPr>
        <p:blipFill>
          <a:blip r:embed="rId3"/>
          <a:stretch>
            <a:fillRect/>
          </a:stretch>
        </p:blipFill>
        <p:spPr>
          <a:xfrm>
            <a:off x="330200" y="762000"/>
            <a:ext cx="8343900" cy="4733814"/>
          </a:xfrm>
          <a:prstGeom prst="rect">
            <a:avLst/>
          </a:prstGeom>
        </p:spPr>
      </p:pic>
      <p:sp>
        <p:nvSpPr>
          <p:cNvPr id="4" name="Rectangle 3"/>
          <p:cNvSpPr/>
          <p:nvPr/>
        </p:nvSpPr>
        <p:spPr>
          <a:xfrm>
            <a:off x="330200" y="5603960"/>
            <a:ext cx="8343900" cy="646331"/>
          </a:xfrm>
          <a:prstGeom prst="rect">
            <a:avLst/>
          </a:prstGeom>
        </p:spPr>
        <p:txBody>
          <a:bodyPr wrap="square" numCol="1">
            <a:spAutoFit/>
          </a:bodyPr>
          <a:lstStyle/>
          <a:p>
            <a:r>
              <a:rPr lang="en-US" dirty="0">
                <a:latin typeface="Arial" charset="0"/>
                <a:ea typeface="Arial" charset="0"/>
                <a:cs typeface="Arial" charset="0"/>
                <a:hlinkClick r:id="rId4"/>
              </a:rPr>
              <a:t>https://www.youtube.com/watch?v=ieb6Svbc10E&amp;index=1&amp;list=PLgJ8UgkiorCnMLsUevoQRxH8t9bt7ne14</a:t>
            </a:r>
            <a:endParaRPr lang="en-US" dirty="0">
              <a:latin typeface="Arial" charset="0"/>
              <a:ea typeface="Arial" charset="0"/>
              <a:cs typeface="Arial" charset="0"/>
            </a:endParaRPr>
          </a:p>
        </p:txBody>
      </p:sp>
    </p:spTree>
    <p:extLst>
      <p:ext uri="{BB962C8B-B14F-4D97-AF65-F5344CB8AC3E}">
        <p14:creationId xmlns:p14="http://schemas.microsoft.com/office/powerpoint/2010/main" val="1163107548"/>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numCol="1">
            <a:normAutofit/>
          </a:bodyPr>
          <a:lstStyle/>
          <a:p>
            <a:r>
              <a:rPr lang="en-US" dirty="0"/>
              <a:t>&lt;title&gt; Intro to HTML &lt;/title&gt;</a:t>
            </a:r>
          </a:p>
        </p:txBody>
      </p:sp>
      <p:sp>
        <p:nvSpPr>
          <p:cNvPr id="5" name="Title 1"/>
          <p:cNvSpPr txBox="1">
            <a:spLocks/>
          </p:cNvSpPr>
          <p:nvPr/>
        </p:nvSpPr>
        <p:spPr>
          <a:xfrm>
            <a:off x="3208820" y="2935535"/>
            <a:ext cx="6457950" cy="1098174"/>
          </a:xfrm>
          <a:prstGeom prst="rect">
            <a:avLst/>
          </a:prstGeom>
        </p:spPr>
        <p:txBody>
          <a:bodyPr vert="horz" lIns="91440" tIns="45720" rIns="91440" bIns="45720" numCol="1" rtlCol="0" anchor="ctr">
            <a:normAutofit/>
          </a:bodyPr>
          <a:lstStyle>
            <a:lvl1pPr algn="ctr" defTabSz="685800" rtl="0" eaLnBrk="1" latinLnBrk="0" hangingPunct="1">
              <a:spcBef>
                <a:spcPct val="0"/>
              </a:spcBef>
              <a:buNone/>
              <a:defRPr sz="3300" kern="1200">
                <a:solidFill>
                  <a:schemeClr val="tx1"/>
                </a:solidFill>
                <a:latin typeface="+mj-lt"/>
                <a:ea typeface="+mj-ea"/>
                <a:cs typeface="+mj-cs"/>
              </a:defRPr>
            </a:lvl1pPr>
          </a:lstStyle>
          <a:p>
            <a:r>
              <a:rPr lang="en-US" sz="6000" b="1" i="1" dirty="0">
                <a:latin typeface="Arial" panose="020B0604020202020204" pitchFamily="34" charset="0"/>
                <a:ea typeface="Roboto" panose="02000000000000000000" pitchFamily="2" charset="0"/>
                <a:cs typeface="Arial" panose="020B0604020202020204" pitchFamily="34" charset="0"/>
              </a:rPr>
              <a:t>How’d it go?</a:t>
            </a:r>
          </a:p>
        </p:txBody>
      </p:sp>
      <p:pic>
        <p:nvPicPr>
          <p:cNvPr id="6" name="Picture 2" descr="http://static1.squarespace.com/static/553ac67be4b0301603207af9/t/557d4704e4b05efa91181261/1434273541516/question+answer+me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330200" y="1498852"/>
            <a:ext cx="3447706" cy="40972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3027494"/>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Homework!</a:t>
            </a:r>
          </a:p>
        </p:txBody>
      </p:sp>
    </p:spTree>
    <p:extLst>
      <p:ext uri="{BB962C8B-B14F-4D97-AF65-F5344CB8AC3E}">
        <p14:creationId xmlns:p14="http://schemas.microsoft.com/office/powerpoint/2010/main" val="94800163"/>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numCol="1">
            <a:normAutofit/>
          </a:bodyPr>
          <a:lstStyle/>
          <a:p>
            <a:r>
              <a:rPr lang="en-US" dirty="0"/>
              <a:t>Homework “Due”: Next Class</a:t>
            </a:r>
          </a:p>
        </p:txBody>
      </p:sp>
      <p:sp>
        <p:nvSpPr>
          <p:cNvPr id="4" name="TextBox 3"/>
          <p:cNvSpPr txBox="1"/>
          <p:nvPr/>
        </p:nvSpPr>
        <p:spPr>
          <a:xfrm>
            <a:off x="304800" y="914400"/>
            <a:ext cx="8686800" cy="3785652"/>
          </a:xfrm>
          <a:prstGeom prst="rect">
            <a:avLst/>
          </a:prstGeom>
          <a:noFill/>
        </p:spPr>
        <p:txBody>
          <a:bodyPr wrap="square" numCol="1" rtlCol="0">
            <a:spAutoFit/>
          </a:bodyPr>
          <a:lstStyle/>
          <a:p>
            <a:r>
              <a:rPr lang="en-US" sz="2000" b="1" dirty="0">
                <a:latin typeface="Arial" panose="020B0604020202020204" pitchFamily="34" charset="0"/>
                <a:ea typeface="Roboto" pitchFamily="2" charset="0"/>
                <a:cs typeface="Arial" panose="020B0604020202020204" pitchFamily="34" charset="0"/>
              </a:rPr>
              <a:t>By Next Class:</a:t>
            </a:r>
          </a:p>
          <a:p>
            <a:pPr marL="285750" indent="-285750">
              <a:buFont typeface="Arial" panose="020B0604020202020204" pitchFamily="34" charset="0"/>
              <a:buChar char="•"/>
            </a:pPr>
            <a:endParaRPr lang="en-US" sz="2000" dirty="0">
              <a:latin typeface="Arial" panose="020B0604020202020204" pitchFamily="34" charset="0"/>
              <a:ea typeface="Roboto" pitchFamily="2" charset="0"/>
              <a:cs typeface="Arial" panose="020B0604020202020204" pitchFamily="34" charset="0"/>
            </a:endParaRPr>
          </a:p>
          <a:p>
            <a:pPr marL="285750" indent="-28575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Figure out where the GitHub Repo is for our class.</a:t>
            </a:r>
            <a:r>
              <a:rPr lang="en-US" sz="2000" dirty="0">
                <a:latin typeface="Arial" panose="020B0604020202020204" pitchFamily="34" charset="0"/>
                <a:ea typeface="Roboto" pitchFamily="2" charset="0"/>
                <a:cs typeface="Arial" panose="020B0604020202020204" pitchFamily="34" charset="0"/>
                <a:sym typeface="Wingdings" panose="05000000000000000000" pitchFamily="2" charset="2"/>
              </a:rPr>
              <a:t> </a:t>
            </a:r>
            <a:endParaRPr lang="en-US" sz="2000" dirty="0">
              <a:latin typeface="Arial" panose="020B0604020202020204" pitchFamily="34" charset="0"/>
              <a:ea typeface="Roboto" pitchFamily="2" charset="0"/>
              <a:cs typeface="Arial" panose="020B0604020202020204" pitchFamily="34" charset="0"/>
            </a:endParaRPr>
          </a:p>
          <a:p>
            <a:pPr marL="285750" indent="-285750">
              <a:buFont typeface="Arial" panose="020B0604020202020204" pitchFamily="34" charset="0"/>
              <a:buChar char="•"/>
            </a:pPr>
            <a:endParaRPr lang="en-US" sz="2000" dirty="0">
              <a:latin typeface="Arial" panose="020B0604020202020204" pitchFamily="34" charset="0"/>
              <a:ea typeface="Roboto" pitchFamily="2" charset="0"/>
              <a:cs typeface="Arial" panose="020B0604020202020204" pitchFamily="34" charset="0"/>
            </a:endParaRPr>
          </a:p>
          <a:p>
            <a:pPr marL="285750" indent="-28575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Re-do the Terminal example from class today. </a:t>
            </a:r>
          </a:p>
          <a:p>
            <a:pPr marL="285750" indent="-285750">
              <a:buFont typeface="Arial" panose="020B0604020202020204" pitchFamily="34" charset="0"/>
              <a:buChar char="•"/>
            </a:pPr>
            <a:endParaRPr lang="en-US" sz="2000" dirty="0">
              <a:latin typeface="Arial" panose="020B0604020202020204" pitchFamily="34" charset="0"/>
              <a:ea typeface="Roboto" pitchFamily="2" charset="0"/>
              <a:cs typeface="Arial" panose="020B0604020202020204" pitchFamily="34" charset="0"/>
            </a:endParaRPr>
          </a:p>
          <a:p>
            <a:pPr marL="285750" indent="-28575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Re-do the HTML example from class today. </a:t>
            </a:r>
          </a:p>
          <a:p>
            <a:pPr marL="742950" lvl="1" indent="-285750">
              <a:buFont typeface="Arial" panose="020B0604020202020204" pitchFamily="34" charset="0"/>
              <a:buChar char="•"/>
            </a:pPr>
            <a:endParaRPr lang="en-US" sz="2000" dirty="0">
              <a:latin typeface="Arial" panose="020B0604020202020204" pitchFamily="34" charset="0"/>
              <a:ea typeface="Roboto" pitchFamily="2" charset="0"/>
              <a:cs typeface="Arial" panose="020B0604020202020204" pitchFamily="34" charset="0"/>
            </a:endParaRPr>
          </a:p>
          <a:p>
            <a:pPr marL="742950" lvl="1" indent="-28575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Watch the Walkthrough Video if you felt a bit lost.  </a:t>
            </a:r>
          </a:p>
          <a:p>
            <a:pPr marL="285750" indent="-285750">
              <a:buFont typeface="Arial" panose="020B0604020202020204" pitchFamily="34" charset="0"/>
              <a:buChar char="•"/>
            </a:pPr>
            <a:endParaRPr lang="en-US" sz="2000" dirty="0">
              <a:latin typeface="Arial" panose="020B0604020202020204" pitchFamily="34" charset="0"/>
              <a:ea typeface="Roboto" pitchFamily="2" charset="0"/>
              <a:cs typeface="Arial" panose="020B0604020202020204" pitchFamily="34" charset="0"/>
            </a:endParaRPr>
          </a:p>
          <a:p>
            <a:pPr marL="285750" indent="-285750">
              <a:buFont typeface="Arial" panose="020B0604020202020204" pitchFamily="34" charset="0"/>
              <a:buChar char="•"/>
            </a:pPr>
            <a:endParaRPr lang="en-US" sz="2000" dirty="0">
              <a:latin typeface="Arial" panose="020B0604020202020204" pitchFamily="34" charset="0"/>
              <a:ea typeface="Roboto" pitchFamily="2" charset="0"/>
              <a:cs typeface="Arial" panose="020B0604020202020204" pitchFamily="34" charset="0"/>
            </a:endParaRPr>
          </a:p>
          <a:p>
            <a:endParaRPr lang="en-US" sz="2000" dirty="0">
              <a:latin typeface="Arial" panose="020B0604020202020204" pitchFamily="34" charset="0"/>
              <a:ea typeface="Roboto" pitchFamily="2" charset="0"/>
              <a:cs typeface="Arial" panose="020B0604020202020204" pitchFamily="34" charset="0"/>
            </a:endParaRPr>
          </a:p>
        </p:txBody>
      </p:sp>
    </p:spTree>
    <p:extLst>
      <p:ext uri="{BB962C8B-B14F-4D97-AF65-F5344CB8AC3E}">
        <p14:creationId xmlns:p14="http://schemas.microsoft.com/office/powerpoint/2010/main" val="1048176246"/>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Your Goals...</a:t>
            </a:r>
          </a:p>
        </p:txBody>
      </p:sp>
      <p:sp>
        <p:nvSpPr>
          <p:cNvPr id="11" name="TextBox 10"/>
          <p:cNvSpPr txBox="1"/>
          <p:nvPr/>
        </p:nvSpPr>
        <p:spPr>
          <a:xfrm>
            <a:off x="4884900" y="838200"/>
            <a:ext cx="3573414" cy="830997"/>
          </a:xfrm>
          <a:prstGeom prst="rect">
            <a:avLst/>
          </a:prstGeom>
          <a:noFill/>
        </p:spPr>
        <p:txBody>
          <a:bodyPr wrap="none" numCol="1" rtlCol="0">
            <a:spAutoFit/>
          </a:bodyPr>
          <a:lstStyle/>
          <a:p>
            <a:r>
              <a:rPr lang="en-US" sz="4800" b="1" u="sng" dirty="0">
                <a:latin typeface="Arial" panose="020B0604020202020204" pitchFamily="34" charset="0"/>
                <a:cs typeface="Arial" panose="020B0604020202020204" pitchFamily="34" charset="0"/>
              </a:rPr>
              <a:t>New Career</a:t>
            </a:r>
          </a:p>
        </p:txBody>
      </p:sp>
      <p:sp>
        <p:nvSpPr>
          <p:cNvPr id="21" name="TextBox 20"/>
          <p:cNvSpPr txBox="1"/>
          <p:nvPr/>
        </p:nvSpPr>
        <p:spPr>
          <a:xfrm>
            <a:off x="304800" y="1123517"/>
            <a:ext cx="4580100" cy="461665"/>
          </a:xfrm>
          <a:prstGeom prst="rect">
            <a:avLst/>
          </a:prstGeom>
          <a:noFill/>
        </p:spPr>
        <p:txBody>
          <a:bodyPr wrap="none" numCol="1" rtlCol="0">
            <a:spAutoFit/>
          </a:bodyPr>
          <a:lstStyle/>
          <a:p>
            <a:r>
              <a:rPr lang="en-US" sz="2400" b="1" dirty="0">
                <a:latin typeface="Arial" panose="020B0604020202020204" pitchFamily="34" charset="0"/>
                <a:cs typeface="Arial" panose="020B0604020202020204" pitchFamily="34" charset="0"/>
              </a:rPr>
              <a:t>Basically 1000% of you said…</a:t>
            </a:r>
          </a:p>
        </p:txBody>
      </p:sp>
      <p:pic>
        <p:nvPicPr>
          <p:cNvPr id="5122" name="Picture 2" descr="http://images.boomsbeat.com/data/images/full/212361/when-you-get-a-new-job.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1828800" y="2031878"/>
            <a:ext cx="5410200" cy="40576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3218029"/>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Your Goals...</a:t>
            </a:r>
          </a:p>
        </p:txBody>
      </p:sp>
      <p:sp>
        <p:nvSpPr>
          <p:cNvPr id="12" name="TextBox 11"/>
          <p:cNvSpPr txBox="1"/>
          <p:nvPr/>
        </p:nvSpPr>
        <p:spPr>
          <a:xfrm>
            <a:off x="304800" y="1440540"/>
            <a:ext cx="8686800" cy="461665"/>
          </a:xfrm>
          <a:prstGeom prst="rect">
            <a:avLst/>
          </a:prstGeom>
          <a:noFill/>
        </p:spPr>
        <p:txBody>
          <a:bodyPr wrap="square" numCol="1" rtlCol="0">
            <a:spAutoFit/>
          </a:bodyPr>
          <a:lstStyle/>
          <a:p>
            <a:r>
              <a:rPr lang="en-US" sz="2400" dirty="0">
                <a:latin typeface="Arial" panose="020B0604020202020204" pitchFamily="34" charset="0"/>
                <a:cs typeface="Arial" panose="020B0604020202020204" pitchFamily="34" charset="0"/>
              </a:rPr>
              <a:t>To escape a “</a:t>
            </a:r>
            <a:r>
              <a:rPr lang="en-US" sz="2400" u="sng" dirty="0">
                <a:latin typeface="Arial" panose="020B0604020202020204" pitchFamily="34" charset="0"/>
                <a:cs typeface="Arial" panose="020B0604020202020204" pitchFamily="34" charset="0"/>
              </a:rPr>
              <a:t>dead-end job</a:t>
            </a:r>
            <a:r>
              <a:rPr lang="en-US" sz="2400" dirty="0">
                <a:latin typeface="Arial" panose="020B0604020202020204" pitchFamily="34" charset="0"/>
                <a:cs typeface="Arial" panose="020B0604020202020204" pitchFamily="34" charset="0"/>
              </a:rPr>
              <a:t>”</a:t>
            </a:r>
          </a:p>
        </p:txBody>
      </p:sp>
      <p:sp>
        <p:nvSpPr>
          <p:cNvPr id="13" name="TextBox 12"/>
          <p:cNvSpPr txBox="1"/>
          <p:nvPr/>
        </p:nvSpPr>
        <p:spPr>
          <a:xfrm>
            <a:off x="304800" y="2024936"/>
            <a:ext cx="8686800" cy="461665"/>
          </a:xfrm>
          <a:prstGeom prst="rect">
            <a:avLst/>
          </a:prstGeom>
          <a:noFill/>
        </p:spPr>
        <p:txBody>
          <a:bodyPr wrap="square" numCol="1" rtlCol="0">
            <a:spAutoFit/>
          </a:bodyPr>
          <a:lstStyle/>
          <a:p>
            <a:r>
              <a:rPr lang="en-US" sz="2400" dirty="0">
                <a:latin typeface="Arial" panose="020B0604020202020204" pitchFamily="34" charset="0"/>
                <a:cs typeface="Arial" panose="020B0604020202020204" pitchFamily="34" charset="0"/>
              </a:rPr>
              <a:t>To pursue a “</a:t>
            </a:r>
            <a:r>
              <a:rPr lang="en-US" sz="2400" u="sng" dirty="0">
                <a:latin typeface="Arial" panose="020B0604020202020204" pitchFamily="34" charset="0"/>
                <a:cs typeface="Arial" panose="020B0604020202020204" pitchFamily="34" charset="0"/>
              </a:rPr>
              <a:t>dream</a:t>
            </a:r>
            <a:r>
              <a:rPr lang="en-US" sz="2400" dirty="0">
                <a:latin typeface="Arial" panose="020B0604020202020204" pitchFamily="34" charset="0"/>
                <a:cs typeface="Arial" panose="020B0604020202020204" pitchFamily="34" charset="0"/>
              </a:rPr>
              <a:t>”</a:t>
            </a:r>
          </a:p>
        </p:txBody>
      </p:sp>
      <p:sp>
        <p:nvSpPr>
          <p:cNvPr id="14" name="TextBox 13"/>
          <p:cNvSpPr txBox="1"/>
          <p:nvPr/>
        </p:nvSpPr>
        <p:spPr>
          <a:xfrm>
            <a:off x="304800" y="2609332"/>
            <a:ext cx="8686800" cy="461665"/>
          </a:xfrm>
          <a:prstGeom prst="rect">
            <a:avLst/>
          </a:prstGeom>
          <a:noFill/>
        </p:spPr>
        <p:txBody>
          <a:bodyPr wrap="square" numCol="1" rtlCol="0">
            <a:spAutoFit/>
          </a:bodyPr>
          <a:lstStyle/>
          <a:p>
            <a:r>
              <a:rPr lang="en-US" sz="2400" dirty="0">
                <a:latin typeface="Arial" panose="020B0604020202020204" pitchFamily="34" charset="0"/>
                <a:cs typeface="Arial" panose="020B0604020202020204" pitchFamily="34" charset="0"/>
              </a:rPr>
              <a:t>To be able to “</a:t>
            </a:r>
            <a:r>
              <a:rPr lang="en-US" sz="2400" u="sng" dirty="0">
                <a:latin typeface="Arial" panose="020B0604020202020204" pitchFamily="34" charset="0"/>
                <a:cs typeface="Arial" panose="020B0604020202020204" pitchFamily="34" charset="0"/>
              </a:rPr>
              <a:t>create</a:t>
            </a:r>
            <a:r>
              <a:rPr lang="en-US" sz="2400" dirty="0">
                <a:latin typeface="Arial" panose="020B0604020202020204" pitchFamily="34" charset="0"/>
                <a:cs typeface="Arial" panose="020B0604020202020204" pitchFamily="34" charset="0"/>
              </a:rPr>
              <a:t>”</a:t>
            </a:r>
          </a:p>
        </p:txBody>
      </p:sp>
      <p:sp>
        <p:nvSpPr>
          <p:cNvPr id="15" name="TextBox 14"/>
          <p:cNvSpPr txBox="1"/>
          <p:nvPr/>
        </p:nvSpPr>
        <p:spPr>
          <a:xfrm>
            <a:off x="304800" y="3193728"/>
            <a:ext cx="8686800" cy="461665"/>
          </a:xfrm>
          <a:prstGeom prst="rect">
            <a:avLst/>
          </a:prstGeom>
          <a:noFill/>
        </p:spPr>
        <p:txBody>
          <a:bodyPr wrap="square" numCol="1" rtlCol="0">
            <a:spAutoFit/>
          </a:bodyPr>
          <a:lstStyle/>
          <a:p>
            <a:r>
              <a:rPr lang="en-US" sz="2400" dirty="0">
                <a:latin typeface="Arial" panose="020B0604020202020204" pitchFamily="34" charset="0"/>
                <a:cs typeface="Arial" panose="020B0604020202020204" pitchFamily="34" charset="0"/>
              </a:rPr>
              <a:t>To follow a “</a:t>
            </a:r>
            <a:r>
              <a:rPr lang="en-US" sz="2400" u="sng" dirty="0">
                <a:latin typeface="Arial" panose="020B0604020202020204" pitchFamily="34" charset="0"/>
                <a:cs typeface="Arial" panose="020B0604020202020204" pitchFamily="34" charset="0"/>
              </a:rPr>
              <a:t>fascination</a:t>
            </a:r>
            <a:r>
              <a:rPr lang="en-US" sz="2400" dirty="0">
                <a:latin typeface="Arial" panose="020B0604020202020204" pitchFamily="34" charset="0"/>
                <a:cs typeface="Arial" panose="020B0604020202020204" pitchFamily="34" charset="0"/>
              </a:rPr>
              <a:t>”</a:t>
            </a:r>
          </a:p>
        </p:txBody>
      </p:sp>
      <p:sp>
        <p:nvSpPr>
          <p:cNvPr id="16" name="TextBox 15"/>
          <p:cNvSpPr txBox="1"/>
          <p:nvPr/>
        </p:nvSpPr>
        <p:spPr>
          <a:xfrm>
            <a:off x="304800" y="3778124"/>
            <a:ext cx="8686801" cy="461665"/>
          </a:xfrm>
          <a:prstGeom prst="rect">
            <a:avLst/>
          </a:prstGeom>
          <a:noFill/>
        </p:spPr>
        <p:txBody>
          <a:bodyPr wrap="square" numCol="1" rtlCol="0">
            <a:spAutoFit/>
          </a:bodyPr>
          <a:lstStyle/>
          <a:p>
            <a:r>
              <a:rPr lang="en-US" sz="2400" dirty="0">
                <a:latin typeface="Arial" panose="020B0604020202020204" pitchFamily="34" charset="0"/>
                <a:cs typeface="Arial" panose="020B0604020202020204" pitchFamily="34" charset="0"/>
              </a:rPr>
              <a:t>To attain “</a:t>
            </a:r>
            <a:r>
              <a:rPr lang="en-US" sz="2400" u="sng" dirty="0">
                <a:latin typeface="Arial" panose="020B0604020202020204" pitchFamily="34" charset="0"/>
                <a:cs typeface="Arial" panose="020B0604020202020204" pitchFamily="34" charset="0"/>
              </a:rPr>
              <a:t>financial stability</a:t>
            </a:r>
            <a:r>
              <a:rPr lang="en-US" sz="2400" dirty="0">
                <a:latin typeface="Arial" panose="020B0604020202020204" pitchFamily="34" charset="0"/>
                <a:cs typeface="Arial" panose="020B0604020202020204" pitchFamily="34" charset="0"/>
              </a:rPr>
              <a:t>”</a:t>
            </a:r>
          </a:p>
        </p:txBody>
      </p:sp>
      <p:sp>
        <p:nvSpPr>
          <p:cNvPr id="17" name="TextBox 16"/>
          <p:cNvSpPr txBox="1"/>
          <p:nvPr/>
        </p:nvSpPr>
        <p:spPr>
          <a:xfrm>
            <a:off x="304801" y="4362520"/>
            <a:ext cx="8686800" cy="461665"/>
          </a:xfrm>
          <a:prstGeom prst="rect">
            <a:avLst/>
          </a:prstGeom>
          <a:noFill/>
        </p:spPr>
        <p:txBody>
          <a:bodyPr wrap="square" numCol="1" rtlCol="0">
            <a:spAutoFit/>
          </a:bodyPr>
          <a:lstStyle/>
          <a:p>
            <a:r>
              <a:rPr lang="en-US" sz="2400" dirty="0">
                <a:latin typeface="Arial" panose="020B0604020202020204" pitchFamily="34" charset="0"/>
                <a:cs typeface="Arial" panose="020B0604020202020204" pitchFamily="34" charset="0"/>
              </a:rPr>
              <a:t>To attain “</a:t>
            </a:r>
            <a:r>
              <a:rPr lang="en-US" sz="2400" u="sng" dirty="0">
                <a:latin typeface="Arial" panose="020B0604020202020204" pitchFamily="34" charset="0"/>
                <a:cs typeface="Arial" panose="020B0604020202020204" pitchFamily="34" charset="0"/>
              </a:rPr>
              <a:t>financial freedom</a:t>
            </a:r>
            <a:r>
              <a:rPr lang="en-US" sz="2400" dirty="0">
                <a:latin typeface="Arial" panose="020B0604020202020204" pitchFamily="34" charset="0"/>
                <a:cs typeface="Arial" panose="020B0604020202020204" pitchFamily="34" charset="0"/>
              </a:rPr>
              <a:t>”</a:t>
            </a:r>
          </a:p>
        </p:txBody>
      </p:sp>
      <p:sp>
        <p:nvSpPr>
          <p:cNvPr id="18" name="TextBox 17"/>
          <p:cNvSpPr txBox="1"/>
          <p:nvPr/>
        </p:nvSpPr>
        <p:spPr>
          <a:xfrm>
            <a:off x="304800" y="4946916"/>
            <a:ext cx="8686800" cy="461665"/>
          </a:xfrm>
          <a:prstGeom prst="rect">
            <a:avLst/>
          </a:prstGeom>
          <a:noFill/>
        </p:spPr>
        <p:txBody>
          <a:bodyPr wrap="square" numCol="1" rtlCol="0">
            <a:spAutoFit/>
          </a:bodyPr>
          <a:lstStyle/>
          <a:p>
            <a:r>
              <a:rPr lang="en-US" sz="2400" dirty="0">
                <a:latin typeface="Arial" panose="020B0604020202020204" pitchFamily="34" charset="0"/>
                <a:cs typeface="Arial" panose="020B0604020202020204" pitchFamily="34" charset="0"/>
              </a:rPr>
              <a:t>To “</a:t>
            </a:r>
            <a:r>
              <a:rPr lang="en-US" sz="2400" u="sng" dirty="0">
                <a:latin typeface="Arial" panose="020B0604020202020204" pitchFamily="34" charset="0"/>
                <a:cs typeface="Arial" panose="020B0604020202020204" pitchFamily="34" charset="0"/>
              </a:rPr>
              <a:t>challenge</a:t>
            </a:r>
            <a:r>
              <a:rPr lang="en-US" sz="2400" dirty="0">
                <a:latin typeface="Arial" panose="020B0604020202020204" pitchFamily="34" charset="0"/>
                <a:cs typeface="Arial" panose="020B0604020202020204" pitchFamily="34" charset="0"/>
              </a:rPr>
              <a:t>” yourself</a:t>
            </a:r>
          </a:p>
        </p:txBody>
      </p:sp>
      <p:sp>
        <p:nvSpPr>
          <p:cNvPr id="19" name="TextBox 18"/>
          <p:cNvSpPr txBox="1"/>
          <p:nvPr/>
        </p:nvSpPr>
        <p:spPr>
          <a:xfrm>
            <a:off x="332438" y="838200"/>
            <a:ext cx="5480988" cy="461665"/>
          </a:xfrm>
          <a:prstGeom prst="rect">
            <a:avLst/>
          </a:prstGeom>
          <a:noFill/>
        </p:spPr>
        <p:txBody>
          <a:bodyPr wrap="none" numCol="1" rtlCol="0">
            <a:spAutoFit/>
          </a:bodyPr>
          <a:lstStyle/>
          <a:p>
            <a:r>
              <a:rPr lang="en-US" sz="2400" b="1" u="sng" dirty="0">
                <a:latin typeface="Arial" panose="020B0604020202020204" pitchFamily="34" charset="0"/>
                <a:cs typeface="Arial" panose="020B0604020202020204" pitchFamily="34" charset="0"/>
              </a:rPr>
              <a:t>And why do you want a new career?</a:t>
            </a:r>
          </a:p>
        </p:txBody>
      </p:sp>
      <p:sp>
        <p:nvSpPr>
          <p:cNvPr id="20" name="TextBox 19"/>
          <p:cNvSpPr txBox="1"/>
          <p:nvPr/>
        </p:nvSpPr>
        <p:spPr>
          <a:xfrm>
            <a:off x="304800" y="5531309"/>
            <a:ext cx="8686800" cy="461665"/>
          </a:xfrm>
          <a:prstGeom prst="rect">
            <a:avLst/>
          </a:prstGeom>
          <a:noFill/>
        </p:spPr>
        <p:txBody>
          <a:bodyPr wrap="square" numCol="1" rtlCol="0">
            <a:spAutoFit/>
          </a:bodyPr>
          <a:lstStyle/>
          <a:p>
            <a:r>
              <a:rPr lang="en-US" sz="2400" dirty="0">
                <a:latin typeface="Arial" panose="020B0604020202020204" pitchFamily="34" charset="0"/>
                <a:cs typeface="Arial" panose="020B0604020202020204" pitchFamily="34" charset="0"/>
              </a:rPr>
              <a:t>To be a “</a:t>
            </a:r>
            <a:r>
              <a:rPr lang="en-US" sz="2400" u="sng" dirty="0">
                <a:latin typeface="Arial" panose="020B0604020202020204" pitchFamily="34" charset="0"/>
                <a:cs typeface="Arial" panose="020B0604020202020204" pitchFamily="34" charset="0"/>
              </a:rPr>
              <a:t>role model</a:t>
            </a:r>
            <a:r>
              <a:rPr lang="en-US" sz="2400" dirty="0">
                <a:latin typeface="Arial" panose="020B0604020202020204" pitchFamily="34" charset="0"/>
                <a:cs typeface="Arial" panose="020B0604020202020204" pitchFamily="34" charset="0"/>
              </a:rPr>
              <a:t>” for kids</a:t>
            </a:r>
          </a:p>
        </p:txBody>
      </p:sp>
      <p:pic>
        <p:nvPicPr>
          <p:cNvPr id="8194" name="Picture 2" descr="http://s2.quickmeme.com/img/74/74e004eeea3edb4c231d09763dfacf85bb6bf56184b0dfc8c7aaaf5ed3e55a27.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4686300" y="1823772"/>
            <a:ext cx="4210487" cy="31528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1852593"/>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Your Goal = Our Goal</a:t>
            </a:r>
          </a:p>
        </p:txBody>
      </p:sp>
      <p:sp>
        <p:nvSpPr>
          <p:cNvPr id="3" name="Content Placeholder 2"/>
          <p:cNvSpPr txBox="1">
            <a:spLocks/>
          </p:cNvSpPr>
          <p:nvPr/>
        </p:nvSpPr>
        <p:spPr>
          <a:xfrm>
            <a:off x="289560" y="762000"/>
            <a:ext cx="8583814" cy="5638800"/>
          </a:xfrm>
          <a:prstGeom prst="rect">
            <a:avLst/>
          </a:prstGeom>
        </p:spPr>
        <p:txBody>
          <a:bodyPr numCol="1">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lgn="ctr">
              <a:spcBef>
                <a:spcPts val="0"/>
              </a:spcBef>
              <a:buNone/>
            </a:pPr>
            <a:endParaRPr lang="en-US" sz="3200" dirty="0">
              <a:latin typeface="Arial" panose="020B0604020202020204" pitchFamily="34" charset="0"/>
              <a:ea typeface="Roboto" panose="02000000000000000000" pitchFamily="2" charset="0"/>
              <a:cs typeface="Arial" panose="020B0604020202020204" pitchFamily="34" charset="0"/>
            </a:endParaRPr>
          </a:p>
          <a:p>
            <a:pPr indent="0" algn="ctr">
              <a:spcBef>
                <a:spcPts val="0"/>
              </a:spcBef>
              <a:buNone/>
            </a:pPr>
            <a:endParaRPr lang="en-US" sz="3200" dirty="0">
              <a:latin typeface="Arial" panose="020B0604020202020204" pitchFamily="34" charset="0"/>
              <a:ea typeface="Roboto" panose="02000000000000000000" pitchFamily="2" charset="0"/>
              <a:cs typeface="Arial" panose="020B0604020202020204" pitchFamily="34" charset="0"/>
            </a:endParaRPr>
          </a:p>
          <a:p>
            <a:pPr indent="0" algn="ctr">
              <a:spcBef>
                <a:spcPts val="0"/>
              </a:spcBef>
              <a:buNone/>
            </a:pPr>
            <a:endParaRPr lang="en-US" sz="3200" dirty="0">
              <a:latin typeface="Arial" panose="020B0604020202020204" pitchFamily="34" charset="0"/>
              <a:ea typeface="Roboto" panose="02000000000000000000" pitchFamily="2" charset="0"/>
              <a:cs typeface="Arial" panose="020B0604020202020204" pitchFamily="34" charset="0"/>
            </a:endParaRPr>
          </a:p>
          <a:p>
            <a:pPr indent="0" algn="ctr">
              <a:spcBef>
                <a:spcPts val="0"/>
              </a:spcBef>
              <a:buNone/>
            </a:pPr>
            <a:endParaRPr lang="en-US" sz="3200" dirty="0">
              <a:latin typeface="Arial" panose="020B0604020202020204" pitchFamily="34" charset="0"/>
              <a:ea typeface="Roboto" panose="02000000000000000000" pitchFamily="2" charset="0"/>
              <a:cs typeface="Arial" panose="020B0604020202020204" pitchFamily="34" charset="0"/>
            </a:endParaRPr>
          </a:p>
          <a:p>
            <a:pPr indent="0" algn="ctr">
              <a:spcBef>
                <a:spcPts val="0"/>
              </a:spcBef>
              <a:buNone/>
            </a:pPr>
            <a:endParaRPr lang="en-US" sz="3200" dirty="0">
              <a:latin typeface="Arial" panose="020B0604020202020204" pitchFamily="34" charset="0"/>
              <a:ea typeface="Roboto" panose="02000000000000000000" pitchFamily="2" charset="0"/>
              <a:cs typeface="Arial" panose="020B0604020202020204" pitchFamily="34" charset="0"/>
            </a:endParaRPr>
          </a:p>
          <a:p>
            <a:pPr indent="0" algn="ctr">
              <a:spcBef>
                <a:spcPts val="0"/>
              </a:spcBef>
              <a:buNone/>
            </a:pPr>
            <a:r>
              <a:rPr lang="en-US" sz="3200" dirty="0">
                <a:latin typeface="Arial" panose="020B0604020202020204" pitchFamily="34" charset="0"/>
                <a:ea typeface="Roboto" panose="02000000000000000000" pitchFamily="2" charset="0"/>
                <a:cs typeface="Arial" panose="020B0604020202020204" pitchFamily="34" charset="0"/>
              </a:rPr>
              <a:t>As instructors, </a:t>
            </a:r>
          </a:p>
          <a:p>
            <a:pPr indent="0" algn="ctr">
              <a:spcBef>
                <a:spcPts val="0"/>
              </a:spcBef>
              <a:buNone/>
            </a:pPr>
            <a:r>
              <a:rPr lang="en-US" sz="3200" b="1" dirty="0">
                <a:latin typeface="Arial" panose="020B0604020202020204" pitchFamily="34" charset="0"/>
                <a:ea typeface="Roboto" panose="02000000000000000000" pitchFamily="2" charset="0"/>
                <a:cs typeface="Arial" panose="020B0604020202020204" pitchFamily="34" charset="0"/>
              </a:rPr>
              <a:t>we take your goals </a:t>
            </a:r>
            <a:r>
              <a:rPr lang="en-US" sz="3200" b="1" u="sng" dirty="0">
                <a:latin typeface="Arial" panose="020B0604020202020204" pitchFamily="34" charset="0"/>
                <a:ea typeface="Roboto" panose="02000000000000000000" pitchFamily="2" charset="0"/>
                <a:cs typeface="Arial" panose="020B0604020202020204" pitchFamily="34" charset="0"/>
              </a:rPr>
              <a:t>very, </a:t>
            </a:r>
            <a:r>
              <a:rPr lang="en-US" sz="3200" b="1" i="1" u="sng" dirty="0">
                <a:latin typeface="Arial" panose="020B0604020202020204" pitchFamily="34" charset="0"/>
                <a:ea typeface="Roboto" panose="02000000000000000000" pitchFamily="2" charset="0"/>
                <a:cs typeface="Arial" panose="020B0604020202020204" pitchFamily="34" charset="0"/>
              </a:rPr>
              <a:t>very</a:t>
            </a:r>
            <a:r>
              <a:rPr lang="en-US" sz="3200" b="1" u="sng" dirty="0">
                <a:latin typeface="Arial" panose="020B0604020202020204" pitchFamily="34" charset="0"/>
                <a:ea typeface="Roboto" panose="02000000000000000000" pitchFamily="2" charset="0"/>
                <a:cs typeface="Arial" panose="020B0604020202020204" pitchFamily="34" charset="0"/>
              </a:rPr>
              <a:t> seriously.</a:t>
            </a:r>
          </a:p>
          <a:p>
            <a:pPr indent="0" algn="ctr">
              <a:spcBef>
                <a:spcPts val="0"/>
              </a:spcBef>
              <a:buNone/>
            </a:pPr>
            <a:endParaRPr lang="en-US" sz="3200" b="1" u="sng" dirty="0">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1811278234"/>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Support Team</a:t>
            </a:r>
          </a:p>
        </p:txBody>
      </p:sp>
      <p:sp>
        <p:nvSpPr>
          <p:cNvPr id="3" name="Content Placeholder 2"/>
          <p:cNvSpPr txBox="1">
            <a:spLocks/>
          </p:cNvSpPr>
          <p:nvPr/>
        </p:nvSpPr>
        <p:spPr>
          <a:xfrm>
            <a:off x="289560" y="762000"/>
            <a:ext cx="8583814" cy="5334000"/>
          </a:xfrm>
          <a:prstGeom prst="rect">
            <a:avLst/>
          </a:prstGeom>
        </p:spPr>
        <p:txBody>
          <a:bodyPr numCol="1">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spcBef>
                <a:spcPts val="0"/>
              </a:spcBef>
              <a:buNone/>
            </a:pPr>
            <a:endParaRPr lang="en-US" sz="1500" b="1" dirty="0">
              <a:latin typeface="Arial" panose="020B0604020202020204" pitchFamily="34" charset="0"/>
              <a:ea typeface="Roboto" panose="02000000000000000000" pitchFamily="2" charset="0"/>
              <a:cs typeface="Arial" panose="020B0604020202020204" pitchFamily="34" charset="0"/>
            </a:endParaRPr>
          </a:p>
          <a:p>
            <a:pPr indent="0">
              <a:spcBef>
                <a:spcPts val="0"/>
              </a:spcBef>
              <a:buNone/>
            </a:pPr>
            <a:r>
              <a:rPr lang="en-US" sz="3200" b="1" dirty="0">
                <a:latin typeface="Arial" panose="020B0604020202020204" pitchFamily="34" charset="0"/>
                <a:ea typeface="Roboto" panose="02000000000000000000" pitchFamily="2" charset="0"/>
                <a:cs typeface="Arial" panose="020B0604020202020204" pitchFamily="34" charset="0"/>
              </a:rPr>
              <a:t>Our Promise:</a:t>
            </a:r>
          </a:p>
          <a:p>
            <a:pPr indent="0">
              <a:spcBef>
                <a:spcPts val="0"/>
              </a:spcBef>
              <a:buNone/>
            </a:pPr>
            <a:r>
              <a:rPr lang="en-US" sz="2400" dirty="0">
                <a:latin typeface="Arial" panose="020B0604020202020204" pitchFamily="34" charset="0"/>
                <a:ea typeface="Roboto" panose="02000000000000000000" pitchFamily="2" charset="0"/>
                <a:cs typeface="Arial" panose="020B0604020202020204" pitchFamily="34" charset="0"/>
              </a:rPr>
              <a:t>If you’re willing to put in the time – and you take our advice, we’re here to help you </a:t>
            </a:r>
            <a:r>
              <a:rPr lang="en-US" sz="2400" u="sng" dirty="0">
                <a:latin typeface="Arial" panose="020B0604020202020204" pitchFamily="34" charset="0"/>
                <a:ea typeface="Roboto" panose="02000000000000000000" pitchFamily="2" charset="0"/>
                <a:cs typeface="Arial" panose="020B0604020202020204" pitchFamily="34" charset="0"/>
              </a:rPr>
              <a:t>100% of the way</a:t>
            </a:r>
            <a:r>
              <a:rPr lang="en-US" sz="2400" dirty="0">
                <a:latin typeface="Arial" panose="020B0604020202020204" pitchFamily="34" charset="0"/>
                <a:ea typeface="Roboto" panose="02000000000000000000" pitchFamily="2" charset="0"/>
                <a:cs typeface="Arial" panose="020B0604020202020204" pitchFamily="34" charset="0"/>
              </a:rPr>
              <a:t>. </a:t>
            </a:r>
          </a:p>
          <a:p>
            <a:pPr indent="0">
              <a:spcBef>
                <a:spcPts val="0"/>
              </a:spcBef>
              <a:buNone/>
            </a:pPr>
            <a:endParaRPr lang="en-US" sz="2400" dirty="0">
              <a:latin typeface="Arial" panose="020B0604020202020204" pitchFamily="34" charset="0"/>
              <a:ea typeface="Roboto" panose="02000000000000000000" pitchFamily="2" charset="0"/>
              <a:cs typeface="Arial" panose="020B0604020202020204" pitchFamily="34" charset="0"/>
            </a:endParaRPr>
          </a:p>
          <a:p>
            <a:pPr indent="0">
              <a:spcBef>
                <a:spcPts val="0"/>
              </a:spcBef>
              <a:buNone/>
            </a:pPr>
            <a:r>
              <a:rPr lang="en-US" sz="2400" dirty="0">
                <a:latin typeface="Arial" panose="020B0604020202020204" pitchFamily="34" charset="0"/>
                <a:ea typeface="Roboto" panose="02000000000000000000" pitchFamily="2" charset="0"/>
                <a:cs typeface="Arial" panose="020B0604020202020204" pitchFamily="34" charset="0"/>
              </a:rPr>
              <a:t>This goes for everyone working behind the program:</a:t>
            </a:r>
          </a:p>
          <a:p>
            <a:pPr indent="0">
              <a:spcBef>
                <a:spcPts val="0"/>
              </a:spcBef>
              <a:buNone/>
            </a:pPr>
            <a:endParaRPr lang="en-US" sz="2400" dirty="0">
              <a:latin typeface="Arial" panose="020B0604020202020204" pitchFamily="34" charset="0"/>
              <a:ea typeface="Roboto" panose="02000000000000000000" pitchFamily="2" charset="0"/>
              <a:cs typeface="Arial" panose="020B0604020202020204" pitchFamily="34" charset="0"/>
            </a:endParaRPr>
          </a:p>
          <a:p>
            <a:pPr marL="571500" indent="-342900">
              <a:spcBef>
                <a:spcPts val="0"/>
              </a:spcBef>
            </a:pPr>
            <a:r>
              <a:rPr lang="en-US" sz="2400" dirty="0">
                <a:latin typeface="Arial" panose="020B0604020202020204" pitchFamily="34" charset="0"/>
                <a:ea typeface="Roboto" panose="02000000000000000000" pitchFamily="2" charset="0"/>
                <a:cs typeface="Arial" panose="020B0604020202020204" pitchFamily="34" charset="0"/>
              </a:rPr>
              <a:t>Instructors</a:t>
            </a:r>
          </a:p>
          <a:p>
            <a:pPr marL="571500" indent="-342900">
              <a:spcBef>
                <a:spcPts val="0"/>
              </a:spcBef>
            </a:pPr>
            <a:endParaRPr lang="en-US" sz="2400" dirty="0">
              <a:latin typeface="Arial" panose="020B0604020202020204" pitchFamily="34" charset="0"/>
              <a:ea typeface="Roboto" panose="02000000000000000000" pitchFamily="2" charset="0"/>
              <a:cs typeface="Arial" panose="020B0604020202020204" pitchFamily="34" charset="0"/>
            </a:endParaRPr>
          </a:p>
          <a:p>
            <a:pPr marL="571500" indent="-342900">
              <a:spcBef>
                <a:spcPts val="0"/>
              </a:spcBef>
            </a:pPr>
            <a:r>
              <a:rPr lang="en-US" sz="2400" dirty="0">
                <a:latin typeface="Arial" panose="020B0604020202020204" pitchFamily="34" charset="0"/>
                <a:ea typeface="Roboto" panose="02000000000000000000" pitchFamily="2" charset="0"/>
                <a:cs typeface="Arial" panose="020B0604020202020204" pitchFamily="34" charset="0"/>
              </a:rPr>
              <a:t>TAs </a:t>
            </a:r>
          </a:p>
          <a:p>
            <a:pPr marL="571500" indent="-342900">
              <a:spcBef>
                <a:spcPts val="0"/>
              </a:spcBef>
            </a:pPr>
            <a:endParaRPr lang="en-US" sz="2400" dirty="0">
              <a:latin typeface="Arial" panose="020B0604020202020204" pitchFamily="34" charset="0"/>
              <a:ea typeface="Roboto" panose="02000000000000000000" pitchFamily="2" charset="0"/>
              <a:cs typeface="Arial" panose="020B0604020202020204" pitchFamily="34" charset="0"/>
            </a:endParaRPr>
          </a:p>
          <a:p>
            <a:pPr marL="571500" indent="-342900">
              <a:spcBef>
                <a:spcPts val="0"/>
              </a:spcBef>
            </a:pPr>
            <a:r>
              <a:rPr lang="en-US" sz="2400" dirty="0">
                <a:latin typeface="Arial" panose="020B0604020202020204" pitchFamily="34" charset="0"/>
                <a:ea typeface="Roboto" panose="02000000000000000000" pitchFamily="2" charset="0"/>
                <a:cs typeface="Arial" panose="020B0604020202020204" pitchFamily="34" charset="0"/>
              </a:rPr>
              <a:t>Student Success Team</a:t>
            </a:r>
          </a:p>
          <a:p>
            <a:pPr marL="571500" indent="-342900">
              <a:spcBef>
                <a:spcPts val="0"/>
              </a:spcBef>
            </a:pPr>
            <a:endParaRPr lang="en-US" sz="2400" dirty="0">
              <a:latin typeface="Arial" panose="020B0604020202020204" pitchFamily="34" charset="0"/>
              <a:ea typeface="Roboto" panose="02000000000000000000" pitchFamily="2" charset="0"/>
              <a:cs typeface="Arial" panose="020B0604020202020204" pitchFamily="34" charset="0"/>
            </a:endParaRPr>
          </a:p>
          <a:p>
            <a:pPr marL="571500" indent="-342900">
              <a:spcBef>
                <a:spcPts val="0"/>
              </a:spcBef>
            </a:pPr>
            <a:r>
              <a:rPr lang="en-US" sz="2400" dirty="0">
                <a:latin typeface="Arial" panose="020B0604020202020204" pitchFamily="34" charset="0"/>
                <a:ea typeface="Roboto" panose="02000000000000000000" pitchFamily="2" charset="0"/>
                <a:cs typeface="Arial" panose="020B0604020202020204" pitchFamily="34" charset="0"/>
              </a:rPr>
              <a:t>Career Coaches</a:t>
            </a:r>
          </a:p>
          <a:p>
            <a:pPr marL="571500" indent="-342900">
              <a:spcBef>
                <a:spcPts val="0"/>
              </a:spcBef>
            </a:pPr>
            <a:endParaRPr lang="en-US" sz="2400" dirty="0">
              <a:latin typeface="Arial" panose="020B0604020202020204" pitchFamily="34" charset="0"/>
              <a:ea typeface="Roboto" panose="02000000000000000000" pitchFamily="2" charset="0"/>
              <a:cs typeface="Arial" panose="020B0604020202020204" pitchFamily="34" charset="0"/>
            </a:endParaRPr>
          </a:p>
          <a:p>
            <a:pPr marL="571500" indent="-342900">
              <a:spcBef>
                <a:spcPts val="0"/>
              </a:spcBef>
            </a:pPr>
            <a:r>
              <a:rPr lang="en-US" sz="2400" dirty="0">
                <a:latin typeface="Arial" panose="020B0604020202020204" pitchFamily="34" charset="0"/>
                <a:ea typeface="Roboto" panose="02000000000000000000" pitchFamily="2" charset="0"/>
                <a:cs typeface="Arial" panose="020B0604020202020204" pitchFamily="34" charset="0"/>
              </a:rPr>
              <a:t>Everyone Else!</a:t>
            </a:r>
          </a:p>
          <a:p>
            <a:pPr indent="0" algn="ctr">
              <a:spcBef>
                <a:spcPts val="0"/>
              </a:spcBef>
              <a:buNone/>
            </a:pPr>
            <a:endParaRPr lang="en-US" sz="2400" dirty="0">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3729684370"/>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3.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4.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5.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6.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heme/theme1.xml><?xml version="1.0" encoding="utf-8"?>
<a:theme xmlns:a="http://schemas.openxmlformats.org/drawingml/2006/main" name="UCF -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Unbranded">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Rutgers -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Unbranded">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UTAusti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UCLA">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12415</TotalTime>
  <Words>2386</Words>
  <Application>Microsoft Office PowerPoint</Application>
  <PresentationFormat>On-screen Show (4:3)</PresentationFormat>
  <Paragraphs>478</Paragraphs>
  <Slides>54</Slides>
  <Notes>49</Notes>
  <HiddenSlides>0</HiddenSlides>
  <MMClips>0</MMClips>
  <ScaleCrop>false</ScaleCrop>
  <HeadingPairs>
    <vt:vector size="6" baseType="variant">
      <vt:variant>
        <vt:lpstr>Fonts Used</vt:lpstr>
      </vt:variant>
      <vt:variant>
        <vt:i4>6</vt:i4>
      </vt:variant>
      <vt:variant>
        <vt:lpstr>Theme</vt:lpstr>
      </vt:variant>
      <vt:variant>
        <vt:i4>6</vt:i4>
      </vt:variant>
      <vt:variant>
        <vt:lpstr>Slide Titles</vt:lpstr>
      </vt:variant>
      <vt:variant>
        <vt:i4>54</vt:i4>
      </vt:variant>
    </vt:vector>
  </HeadingPairs>
  <TitlesOfParts>
    <vt:vector size="66" baseType="lpstr">
      <vt:lpstr>Arial</vt:lpstr>
      <vt:lpstr>Calibri</vt:lpstr>
      <vt:lpstr>Calibri Light</vt:lpstr>
      <vt:lpstr>Mangal</vt:lpstr>
      <vt:lpstr>Roboto</vt:lpstr>
      <vt:lpstr>Wingdings</vt:lpstr>
      <vt:lpstr>UCF - Theme</vt:lpstr>
      <vt:lpstr>1_Unbranded</vt:lpstr>
      <vt:lpstr>Rutgers - Theme</vt:lpstr>
      <vt:lpstr>Unbranded</vt:lpstr>
      <vt:lpstr>UTAustin</vt:lpstr>
      <vt:lpstr>UCLA</vt:lpstr>
      <vt:lpstr>The Zen of Coding</vt:lpstr>
      <vt:lpstr>Quick Introductions! (30 seconds)</vt:lpstr>
      <vt:lpstr>Instructor = … ?</vt:lpstr>
      <vt:lpstr>Some Cool Stuff I Made…</vt:lpstr>
      <vt:lpstr>The Path of Learning</vt:lpstr>
      <vt:lpstr>Your Goals...</vt:lpstr>
      <vt:lpstr>Your Goals...</vt:lpstr>
      <vt:lpstr>Your Goal = Our Goal</vt:lpstr>
      <vt:lpstr>Support Team</vt:lpstr>
      <vt:lpstr>But Remember…</vt:lpstr>
      <vt:lpstr>On Keys To Success…</vt:lpstr>
      <vt:lpstr>Don’t Be This Guy…</vt:lpstr>
      <vt:lpstr>This Should Be You.</vt:lpstr>
      <vt:lpstr>Our Mantra for Today and Beyond…</vt:lpstr>
      <vt:lpstr>Our Mantra for Today and Beyond…</vt:lpstr>
      <vt:lpstr>PowerPoint Presentation</vt:lpstr>
      <vt:lpstr>The Path of Learning</vt:lpstr>
      <vt:lpstr>Nothing Comes Easy…</vt:lpstr>
      <vt:lpstr>Obstacle #1 – The Great Confusion</vt:lpstr>
      <vt:lpstr>Obstacle #2 – The Great Doubt</vt:lpstr>
      <vt:lpstr>Obstacle #3 – The Great Distance</vt:lpstr>
      <vt:lpstr>Nothing Comes Easy…</vt:lpstr>
      <vt:lpstr>Learning is “Frustrating”</vt:lpstr>
      <vt:lpstr>Advice for the Journey</vt:lpstr>
      <vt:lpstr>Advice for the Journey</vt:lpstr>
      <vt:lpstr>Advice for the Journey</vt:lpstr>
      <vt:lpstr>But remember…</vt:lpstr>
      <vt:lpstr>Google Fu – The Most Important Skill of All</vt:lpstr>
      <vt:lpstr>Course Structure</vt:lpstr>
      <vt:lpstr>Daily Schedule</vt:lpstr>
      <vt:lpstr>Daily Schedule</vt:lpstr>
      <vt:lpstr>Pre-Work</vt:lpstr>
      <vt:lpstr>Software Checklist</vt:lpstr>
      <vt:lpstr>Accounts Checklist</vt:lpstr>
      <vt:lpstr>Self-Check</vt:lpstr>
      <vt:lpstr>On the Modern Web</vt:lpstr>
      <vt:lpstr>Full-Stack Development?</vt:lpstr>
      <vt:lpstr>The “Magic” of YouTube</vt:lpstr>
      <vt:lpstr>Full-Stack Development</vt:lpstr>
      <vt:lpstr>Full-Stack Development</vt:lpstr>
      <vt:lpstr>Full-Stack Development</vt:lpstr>
      <vt:lpstr>Let’s Get Crackin!</vt:lpstr>
      <vt:lpstr>Intro to Console / Terminal</vt:lpstr>
      <vt:lpstr>INSTRUCTOR DEMO</vt:lpstr>
      <vt:lpstr>&gt; YOUR TURN!</vt:lpstr>
      <vt:lpstr>&gt; YOUR TURN!</vt:lpstr>
      <vt:lpstr>Intro to Console</vt:lpstr>
      <vt:lpstr>Hello, HTML</vt:lpstr>
      <vt:lpstr>&lt;title&gt; Intro to HTML &lt;/title&gt;</vt:lpstr>
      <vt:lpstr>&gt; YOUR TURN</vt:lpstr>
      <vt:lpstr>YouTube Video Walkthrough!</vt:lpstr>
      <vt:lpstr>&lt;title&gt; Intro to HTML &lt;/title&gt;</vt:lpstr>
      <vt:lpstr>Homework!</vt:lpstr>
      <vt:lpstr>Homework “Due”: Next Class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DevChat #1 Introduction to Twitter Bootstrap:  Web Development for Noobs</dc:title>
  <dc:creator>ahaque89</dc:creator>
  <cp:lastModifiedBy>Cameron Manavian</cp:lastModifiedBy>
  <cp:revision>1458</cp:revision>
  <cp:lastPrinted>2016-01-30T16:23:56Z</cp:lastPrinted>
  <dcterms:created xsi:type="dcterms:W3CDTF">2015-01-20T17:19:00Z</dcterms:created>
  <dcterms:modified xsi:type="dcterms:W3CDTF">2017-04-17T02:36:11Z</dcterms:modified>
</cp:coreProperties>
</file>